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last content lesson of the course, and it is deliberately practical. Four</a:t>
            </a:r>
          </a:p>
          <a:p>
            <a:r>
              <a:t>subjects, and every one of them is something you will use outside this room.</a:t>
            </a:r>
          </a:p>
          <a:p>
            <a:r>
              <a:t>How devices connect and what to do when one is not recognised. How to work at a computer for</a:t>
            </a:r>
          </a:p>
          <a:p>
            <a:r>
              <a:t>years without damaging yourself. What happens to equipment when it dies. And authentication —</a:t>
            </a:r>
          </a:p>
          <a:p>
            <a:r>
              <a:t>how you prove to a machine that you are you, which is the one subject here that is getting</a:t>
            </a:r>
          </a:p>
          <a:p>
            <a:r>
              <a:t>more important every year rather than less.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 objectives, more than any other lesson, because this one gathers the practical subjects</a:t>
            </a:r>
          </a:p>
          <a:p>
            <a:r>
              <a:t>that would otherwise fall between the cracks.</a:t>
            </a:r>
          </a:p>
          <a:p>
            <a:r>
              <a:t>Read the fifth and sixth carefully. Not "know about passwords" — compare three kinds of</a:t>
            </a:r>
          </a:p>
          <a:p>
            <a:r>
              <a:t>authentication and give a weakness of each, and explain what a second factor adds. Every one</a:t>
            </a:r>
          </a:p>
          <a:p>
            <a:r>
              <a:t>of the three has a weakness. An answer that presents biometrics as perfect has missed the</a:t>
            </a:r>
          </a:p>
          <a:p>
            <a:r>
              <a:t>point of the objective.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so far has been separate parts. This is what joins them.</a:t>
            </a:r>
          </a:p>
          <a:p>
            <a:r>
              <a:t>The motherboard is the main circuit board, and every other component plugs into it so they</a:t>
            </a:r>
          </a:p>
          <a:p>
            <a:r>
              <a:t>can exchange data. The power supply converts mains electricity into the low voltages the</a:t>
            </a:r>
          </a:p>
          <a:p>
            <a:r>
              <a:t>components actually need — which is why you cannot plug a component straight into a wall.</a:t>
            </a:r>
          </a:p>
          <a:p>
            <a:r>
              <a:t>Then the connectors you meet daily. USB is the general-purpose one: keyboards, drives,</a:t>
            </a:r>
          </a:p>
          <a:p>
            <a:r>
              <a:t>phones, charging. HDMI carries high-definition video and audio down a single cable, which is</a:t>
            </a:r>
          </a:p>
          <a:p>
            <a:r>
              <a:t>why one cable now does what three used to. Ethernet or a wireless card reaches other</a:t>
            </a:r>
          </a:p>
          <a:p>
            <a:r>
              <a:t>computers.</a:t>
            </a:r>
          </a:p>
          <a:p>
            <a:r>
              <a:t>And note the line at the bottom, because the objective says "say what each one carries". The</a:t>
            </a:r>
          </a:p>
          <a:p>
            <a:r>
              <a:t>audio jack carries sound. The power socket carries no data at all — which is worth</a:t>
            </a:r>
          </a:p>
          <a:p>
            <a:r>
              <a:t>remembering when a device charges perfectly and still does not appear on the machine.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is not a list of steps to memorise. It is how to think when something does not</a:t>
            </a:r>
          </a:p>
          <a:p>
            <a:r>
              <a:t>work, and it applies far beyond a device that will not connect.</a:t>
            </a:r>
          </a:p>
          <a:p>
            <a:r>
              <a:t>Change one thing at a time. If you swap the cable and the port together and it starts</a:t>
            </a:r>
          </a:p>
          <a:p>
            <a:r>
              <a:t>working, you have fixed it and learned nothing — and next week you will be back.</a:t>
            </a:r>
          </a:p>
          <a:p>
            <a:r>
              <a:t>Split the problem in half. Try that device on another machine; try another device in that</a:t>
            </a:r>
          </a:p>
          <a:p>
            <a:r>
              <a:t>port. Two tests and you know which side the fault is on. That is the single most useful</a:t>
            </a:r>
          </a:p>
          <a:p>
            <a:r>
              <a:t>diagnostic habit there is.</a:t>
            </a:r>
          </a:p>
          <a:p>
            <a:r>
              <a:t>Suspect what changed. Working yesterday and broken today means something changed. Hardware</a:t>
            </a:r>
          </a:p>
          <a:p>
            <a:r>
              <a:t>rarely fails at exactly the moment software changed — which is why the driver, as you saw in</a:t>
            </a:r>
          </a:p>
          <a:p>
            <a:r>
              <a:t>Topic 2, is the usual culprit.</a:t>
            </a:r>
          </a:p>
          <a:p>
            <a:r>
              <a:t>Prefer the cheap test: look at the plug before you buy a cable.</a:t>
            </a:r>
          </a:p>
          <a:p>
            <a:r>
              <a:t>And the last card is the answer you will need most often, but notice that it is fifth, not</a:t>
            </a:r>
          </a:p>
          <a:p>
            <a:r>
              <a:t>first. Knowing the usual answer is not the same as knowing how to find the unusual one.</a:t>
            </a:r>
          </a:p>
          <a:p>
            <a:r>
              <a:t>Your first activity asks you which step you would try first and why. There is more than one</a:t>
            </a:r>
          </a:p>
          <a:p>
            <a:r>
              <a:t>defensible order. The reason is what carries the answer.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section looks like the boring one. It is the one you will still be using in twenty</a:t>
            </a:r>
          </a:p>
          <a:p>
            <a:r>
              <a:t>years, because the damage from bad posture arrives slowly and does not reverse.</a:t>
            </a:r>
          </a:p>
          <a:p>
            <a:r>
              <a:t>Screen at eye level, an arm's length away — if you are looking down at a laptop all day your</a:t>
            </a:r>
          </a:p>
          <a:p>
            <a:r>
              <a:t>neck is holding your head up at an angle it was not designed for. Feet flat, back supported,</a:t>
            </a:r>
          </a:p>
          <a:p>
            <a:r>
              <a:t>elbows at a right angle.</a:t>
            </a:r>
          </a:p>
          <a:p>
            <a:r>
              <a:t>Break the stare: staring at a screen halves your blink rate, which is why your eyes burn by</a:t>
            </a:r>
          </a:p>
          <a:p>
            <a:r>
              <a:t>the afternoon. The rule to remember is twenty-twenty-twenty. Every twenty minutes, look at</a:t>
            </a:r>
          </a:p>
          <a:p>
            <a:r>
              <a:t>something twenty metres away for twenty seconds.</a:t>
            </a:r>
          </a:p>
          <a:p>
            <a:r>
              <a:t>And move every hour. The fourth one is the one people argue with, so let me be blunt: sitting</a:t>
            </a:r>
          </a:p>
          <a:p>
            <a:r>
              <a:t>still for six hours is the part that does the damage. The computer is innocent.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school hardware dies of neglect long before it becomes obsolete, and every item on this</a:t>
            </a:r>
          </a:p>
          <a:p>
            <a:r>
              <a:t>slide is something you can control.</a:t>
            </a:r>
          </a:p>
          <a:p>
            <a:r>
              <a:t>Keep it cool and clean: blocked vents cook a machine slowly, over months, and the damage is</a:t>
            </a:r>
          </a:p>
          <a:p>
            <a:r>
              <a:t>permanent. Shut down properly — pulling the power in the middle of a write is how files and</a:t>
            </a:r>
          </a:p>
          <a:p>
            <a:r>
              <a:t>whole drives get corrupted, which links straight back to the RAM and storage discussion in</a:t>
            </a:r>
          </a:p>
          <a:p>
            <a:r>
              <a:t>Lesson 2. Handle cables gently: pull the plug, never the wire.</a:t>
            </a:r>
          </a:p>
          <a:p>
            <a:r>
              <a:t>Then the two that carry marks. Wipe before you dispose: sign out, remove the accounts, erase</a:t>
            </a:r>
          </a:p>
          <a:p>
            <a:r>
              <a:t>the drive — in that order. And e-waste never goes in a household bin, because batteries and</a:t>
            </a:r>
          </a:p>
          <a:p>
            <a:r>
              <a:t>circuit boards contain lead, mercury and cadmium, and those leach into groundwater. Old</a:t>
            </a:r>
          </a:p>
          <a:p>
            <a:r>
              <a:t>devices go to an e-waste collection point.</a:t>
            </a:r>
          </a:p>
          <a:p>
            <a:r>
              <a:t>And the line at the bottom, because green computing gets described as if it were exotic. It</a:t>
            </a:r>
          </a:p>
          <a:p>
            <a:r>
              <a:t>is mostly boring and daily: sleep settings, printing double-sided, and keeping a working</a:t>
            </a:r>
          </a:p>
          <a:p>
            <a:r>
              <a:t>machine for another two years instead of replacing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authentication method that has ever existed is one of these three, and the objective</a:t>
            </a:r>
          </a:p>
          <a:p>
            <a:r>
              <a:t>asks for a weakness of each — so let me be specific, because "it can be hacked" is not an</a:t>
            </a:r>
          </a:p>
          <a:p>
            <a:r>
              <a:t>answer.</a:t>
            </a:r>
          </a:p>
          <a:p>
            <a:r>
              <a:t>Something you know: a password or PIN. It can be guessed, reused across sites, phished out of</a:t>
            </a:r>
          </a:p>
          <a:p>
            <a:r>
              <a:t>you by a convincing message, or written on a note under the keyboard. The reuse one is the</a:t>
            </a:r>
          </a:p>
          <a:p>
            <a:r>
              <a:t>real problem: one leaked password becomes a key to eleven other accounts.</a:t>
            </a:r>
          </a:p>
          <a:p>
            <a:r>
              <a:t>Something you have: a phone, a card, a token. Its weakness is physical. Lose it and somebody</a:t>
            </a:r>
          </a:p>
          <a:p>
            <a:r>
              <a:t>else has a working key, and it does not care who is holding it.</a:t>
            </a:r>
          </a:p>
          <a:p>
            <a:r>
              <a:t>Something you are: fingerprint, face, iris, voice. This one feels unbeatable and it is the</a:t>
            </a:r>
          </a:p>
          <a:p>
            <a:r>
              <a:t>one with the nastiest weakness — you cannot change it. If somebody copies your password you</a:t>
            </a:r>
          </a:p>
          <a:p>
            <a:r>
              <a:t>change your password in a minute. If somebody copies your fingerprint, you have nine left and</a:t>
            </a:r>
          </a:p>
          <a:p>
            <a:r>
              <a:t>then you are out. Add to that the everyday annoyance: readers reject the legitimate person</a:t>
            </a:r>
          </a:p>
          <a:p>
            <a:r>
              <a:t>often enough that people disable them.</a:t>
            </a:r>
          </a:p>
          <a:p>
            <a:r>
              <a:t>The line at the bottom is the point of the whole slide. The strongest single factor is still</a:t>
            </a:r>
          </a:p>
          <a:p>
            <a:r>
              <a:t>one factor.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side: one factor. Whoever has your password is you, as far as the system can tell, from</a:t>
            </a:r>
          </a:p>
          <a:p>
            <a:r>
              <a:t>anywhere in the world, silently, and you find out afterwards.</a:t>
            </a:r>
          </a:p>
          <a:p>
            <a:r>
              <a:t>Right side: two factors, from two different categories. Now stealing the password is not</a:t>
            </a:r>
          </a:p>
          <a:p>
            <a:r>
              <a:t>enough, and the attacker in another country cannot also take the phone out of your pocket.</a:t>
            </a:r>
          </a:p>
          <a:p>
            <a:r>
              <a:t>Four things to take from the bottom row. First, why a password stopped being enough:</a:t>
            </a:r>
          </a:p>
          <a:p>
            <a:r>
              <a:t>billions of real passwords have leaked in breaches and most people reuse them, so attackers</a:t>
            </a:r>
          </a:p>
          <a:p>
            <a:r>
              <a:t>do not guess any more, they look you up.</a:t>
            </a:r>
          </a:p>
          <a:p>
            <a:r>
              <a:t>Second, and this is the one that gets tested: two of the same category is not two factors. A</a:t>
            </a:r>
          </a:p>
          <a:p>
            <a:r>
              <a:t>password plus a security question is two things you know, and one convincing phone call takes</a:t>
            </a:r>
          </a:p>
          <a:p>
            <a:r>
              <a:t>both.</a:t>
            </a:r>
          </a:p>
          <a:p>
            <a:r>
              <a:t>Third, not all second factors are equal. An app code or a hardware key beats an SMS, because</a:t>
            </a:r>
          </a:p>
          <a:p>
            <a:r>
              <a:t>a phone number can be moved to somebody else's SIM.</a:t>
            </a:r>
          </a:p>
          <a:p>
            <a:r>
              <a:t>Fourth, keep the recovery codes somewhere safe, because the most common two-factor disaster</a:t>
            </a:r>
          </a:p>
          <a:p>
            <a:r>
              <a:t>is not an attacker — it is you, with a new phone and no way back in.</a:t>
            </a:r>
          </a:p>
          <a:p>
            <a:r>
              <a:t>And the honest summary at the bottom: it does not make you unbreakable. It makes a stolen</a:t>
            </a:r>
          </a:p>
          <a:p>
            <a:r>
              <a:t>password worthless on its own, and that stops almost every attack that happens at scale.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Activity one gives you the four suspects and asks for your order and your reasons. I said on</a:t>
            </a:r>
          </a:p>
          <a:p>
            <a:r>
              <a:t>slide four that there is more than one defensible order, and I mean it: starting with the</a:t>
            </a:r>
          </a:p>
          <a:p>
            <a:r>
              <a:t>cheapest test and starting with the most likely cause are both good arguments, and they do</a:t>
            </a:r>
          </a:p>
          <a:p>
            <a:r>
              <a:t>not always agree. Pick one and defend it.</a:t>
            </a:r>
          </a:p>
          <a:p>
            <a:r>
              <a:t>Activity two is four real breach scenarios. For each: which factor failed, and what would</a:t>
            </a:r>
          </a:p>
          <a:p>
            <a:r>
              <a:t>have prevented it. Be precise. "They got hacked" is not an answer. "The password was reused</a:t>
            </a:r>
          </a:p>
          <a:p>
            <a:r>
              <a:t>from a site that leaked, so something-you-know failed, and an app-based second factor would</a:t>
            </a:r>
          </a:p>
          <a:p>
            <a:r>
              <a:t>have blocked the login" is an answer.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one: charging proves the power line works, and that tells you the cable and the</a:t>
            </a:r>
          </a:p>
          <a:p>
            <a:r>
              <a:t>socket are physically fine. So the fault is on the data side — the driver, or a cable that is</a:t>
            </a:r>
          </a:p>
          <a:p>
            <a:r>
              <a:t>charge-only, which is a real and infuriating thing. Next test: split the problem. Try that</a:t>
            </a:r>
          </a:p>
          <a:p>
            <a:r>
              <a:t>phone on another machine.</a:t>
            </a:r>
          </a:p>
          <a:p>
            <a:r>
              <a:t>Question two: because you cannot change it. Passwords are replaceable and fingerprints are</a:t>
            </a:r>
          </a:p>
          <a:p>
            <a:r>
              <a:t>not, which is exactly the trade-off people forget when they call biometrics the safest option.</a:t>
            </a:r>
          </a:p>
          <a:p>
            <a:r>
              <a:t>Question three: no. A password and a maiden name are both something you know, and both can be</a:t>
            </a:r>
          </a:p>
          <a:p>
            <a:r>
              <a:t>found or phished together. If you got that one right, slide eight has done its job.</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ports and what each carries. The diagnostic habits, which outlast every specific fault</a:t>
            </a:r>
          </a:p>
          <a:p>
            <a:r>
              <a:t>you will ever meet. The health measures and the e-waste rule. And the three authentication</a:t>
            </a:r>
          </a:p>
          <a:p>
            <a:r>
              <a:t>factors, each with its own weakness, plus the rule that two factors must come from two</a:t>
            </a:r>
          </a:p>
          <a:p>
            <a:r>
              <a:t>different categories.</a:t>
            </a:r>
          </a:p>
          <a:p>
            <a:r>
              <a:t>Next is the last Checkpoint: forty marks, the biggest of the three, covering all three</a:t>
            </a:r>
          </a:p>
          <a:p>
            <a:r>
              <a:t>lessons of this topic. The revision challenge, a ten-question quiz, and the marked task —</a:t>
            </a:r>
          </a:p>
          <a:p>
            <a:r>
              <a:t>recommending a real machine against a real budget, which pulls in almost everything you have</a:t>
            </a:r>
          </a:p>
          <a:p>
            <a:r>
              <a:t>learned since the first lesson of the course. There is also an optional extension quiz on</a:t>
            </a:r>
          </a:p>
          <a:p>
            <a:r>
              <a:t>emerging technologies, which carries no marks and is there because it is interesting.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1417320"/>
            <a:ext cx="11057839" cy="274320"/>
          </a:xfrm>
          <a:prstGeom prst="rect">
            <a:avLst/>
          </a:prstGeom>
          <a:noFill/>
        </p:spPr>
        <p:txBody>
          <a:bodyPr wrap="square" anchor="t" lIns="0" rIns="0" tIns="0" bIns="0">
            <a:spAutoFit/>
          </a:bodyPr>
          <a:lstStyle/>
          <a:p>
            <a:pPr algn="l">
              <a:lnSpc>
                <a:spcPct val="100000"/>
              </a:lnSpc>
            </a:pPr>
            <a:r>
              <a:rPr sz="1200" b="1">
                <a:solidFill>
                  <a:srgbClr val="8FB8DC"/>
                </a:solidFill>
                <a:latin typeface="Calibri"/>
              </a:rPr>
              <a:t>TOPIC 03 · HARDWARE</a:t>
            </a:r>
          </a:p>
        </p:txBody>
      </p:sp>
      <p:sp>
        <p:nvSpPr>
          <p:cNvPr id="4" name="TextBox 3"/>
          <p:cNvSpPr txBox="1"/>
          <p:nvPr/>
        </p:nvSpPr>
        <p:spPr>
          <a:xfrm>
            <a:off x="566928" y="1874519"/>
            <a:ext cx="1463040" cy="1371600"/>
          </a:xfrm>
          <a:prstGeom prst="rect">
            <a:avLst/>
          </a:prstGeom>
          <a:noFill/>
        </p:spPr>
        <p:txBody>
          <a:bodyPr wrap="square" anchor="t" lIns="0" rIns="0" tIns="0" bIns="0">
            <a:spAutoFit/>
          </a:bodyPr>
          <a:lstStyle/>
          <a:p>
            <a:pPr algn="l">
              <a:lnSpc>
                <a:spcPct val="100000"/>
              </a:lnSpc>
            </a:pPr>
            <a:r>
              <a:rPr sz="9600" b="1">
                <a:solidFill>
                  <a:srgbClr val="2E6EA8"/>
                </a:solidFill>
                <a:latin typeface="Calibri"/>
              </a:rPr>
              <a:t>L3</a:t>
            </a:r>
          </a:p>
        </p:txBody>
      </p:sp>
      <p:sp>
        <p:nvSpPr>
          <p:cNvPr id="5" name="TextBox 4"/>
          <p:cNvSpPr txBox="1"/>
          <p:nvPr/>
        </p:nvSpPr>
        <p:spPr>
          <a:xfrm>
            <a:off x="2350008" y="2057400"/>
            <a:ext cx="9229039" cy="1005840"/>
          </a:xfrm>
          <a:prstGeom prst="rect">
            <a:avLst/>
          </a:prstGeom>
          <a:noFill/>
        </p:spPr>
        <p:txBody>
          <a:bodyPr wrap="square" anchor="t" lIns="0" rIns="0" tIns="0" bIns="0">
            <a:spAutoFit/>
          </a:bodyPr>
          <a:lstStyle/>
          <a:p>
            <a:pPr algn="l">
              <a:lnSpc>
                <a:spcPct val="100000"/>
              </a:lnSpc>
            </a:pPr>
            <a:r>
              <a:rPr sz="4800" b="1">
                <a:solidFill>
                  <a:srgbClr val="FFFFFF"/>
                </a:solidFill>
                <a:latin typeface="Calibri"/>
              </a:rPr>
              <a:t>Connecting devices, health and environment, authentication</a:t>
            </a:r>
          </a:p>
        </p:txBody>
      </p:sp>
      <p:sp>
        <p:nvSpPr>
          <p:cNvPr id="6" name="TextBox 5"/>
          <p:cNvSpPr txBox="1"/>
          <p:nvPr/>
        </p:nvSpPr>
        <p:spPr>
          <a:xfrm>
            <a:off x="2350008" y="3200400"/>
            <a:ext cx="7765999" cy="914400"/>
          </a:xfrm>
          <a:prstGeom prst="rect">
            <a:avLst/>
          </a:prstGeom>
          <a:noFill/>
        </p:spPr>
        <p:txBody>
          <a:bodyPr wrap="square" anchor="t" lIns="0" rIns="0" tIns="0" bIns="0">
            <a:spAutoFit/>
          </a:bodyPr>
          <a:lstStyle/>
          <a:p>
            <a:pPr algn="l">
              <a:lnSpc>
                <a:spcPct val="115000"/>
              </a:lnSpc>
            </a:pPr>
            <a:r>
              <a:rPr sz="1600" b="0">
                <a:solidFill>
                  <a:srgbClr val="C8D8E6"/>
                </a:solidFill>
                <a:latin typeface="Calibri"/>
              </a:rPr>
              <a:t>What plugs into what, what to do when it is not recognised, how to sit at a machine for years without damage, where old equipment goes — and how you prove who you are.</a:t>
            </a:r>
          </a:p>
        </p:txBody>
      </p:sp>
      <p:sp>
        <p:nvSpPr>
          <p:cNvPr id="7" name="Rectangle 6"/>
          <p:cNvSpPr/>
          <p:nvPr/>
        </p:nvSpPr>
        <p:spPr>
          <a:xfrm>
            <a:off x="566928" y="4892040"/>
            <a:ext cx="2743200" cy="31750"/>
          </a:xfrm>
          <a:prstGeom prst="rect">
            <a:avLst/>
          </a:prstGeom>
          <a:solidFill>
            <a:srgbClr val="2E6E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5120640"/>
            <a:ext cx="11057839" cy="365760"/>
          </a:xfrm>
          <a:prstGeom prst="rect">
            <a:avLst/>
          </a:prstGeom>
          <a:noFill/>
        </p:spPr>
        <p:txBody>
          <a:bodyPr wrap="square" anchor="t" lIns="0" rIns="0" tIns="0" bIns="0">
            <a:spAutoFit/>
          </a:bodyPr>
          <a:lstStyle/>
          <a:p>
            <a:pPr algn="l">
              <a:lnSpc>
                <a:spcPct val="100000"/>
              </a:lnSpc>
            </a:pPr>
            <a:r>
              <a:rPr sz="1300" b="0">
                <a:solidFill>
                  <a:srgbClr val="9FB6C8"/>
                </a:solidFill>
                <a:latin typeface="Calibri"/>
              </a:rPr>
              <a:t>Lesson 3 of 4 · Two practice activities · Assessed in the Topic 03 Checkpoint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OBJECTIVES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2</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What you will be able to do</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Six things you should be able to do without notes by the end of this lesson.</a:t>
            </a:r>
          </a:p>
        </p:txBody>
      </p:sp>
      <p:sp>
        <p:nvSpPr>
          <p:cNvPr id="6" name="Rounded Rectangle 5"/>
          <p:cNvSpPr/>
          <p:nvPr/>
        </p:nvSpPr>
        <p:spPr>
          <a:xfrm>
            <a:off x="566928" y="1828800"/>
            <a:ext cx="5428335" cy="1191768"/>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713232" y="1975104"/>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13232" y="1984248"/>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1</a:t>
            </a:r>
          </a:p>
        </p:txBody>
      </p:sp>
      <p:sp>
        <p:nvSpPr>
          <p:cNvPr id="9" name="TextBox 8"/>
          <p:cNvSpPr txBox="1"/>
          <p:nvPr/>
        </p:nvSpPr>
        <p:spPr>
          <a:xfrm>
            <a:off x="1042416" y="1975104"/>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Identify the ports</a:t>
            </a:r>
          </a:p>
        </p:txBody>
      </p:sp>
      <p:sp>
        <p:nvSpPr>
          <p:cNvPr id="10" name="TextBox 9"/>
          <p:cNvSpPr txBox="1"/>
          <p:nvPr/>
        </p:nvSpPr>
        <p:spPr>
          <a:xfrm>
            <a:off x="713232" y="2322576"/>
            <a:ext cx="5135727" cy="551687"/>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USB, HDMI, Ethernet, audio and power — and say what each one carries.</a:t>
            </a:r>
          </a:p>
        </p:txBody>
      </p:sp>
      <p:sp>
        <p:nvSpPr>
          <p:cNvPr id="11" name="Rounded Rectangle 10"/>
          <p:cNvSpPr/>
          <p:nvPr/>
        </p:nvSpPr>
        <p:spPr>
          <a:xfrm>
            <a:off x="6196431" y="1828800"/>
            <a:ext cx="5428335" cy="1191768"/>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6342735" y="1975104"/>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342735" y="1984248"/>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2</a:t>
            </a:r>
          </a:p>
        </p:txBody>
      </p:sp>
      <p:sp>
        <p:nvSpPr>
          <p:cNvPr id="14" name="TextBox 13"/>
          <p:cNvSpPr txBox="1"/>
          <p:nvPr/>
        </p:nvSpPr>
        <p:spPr>
          <a:xfrm>
            <a:off x="6671919" y="1975104"/>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Diagnose a connection</a:t>
            </a:r>
          </a:p>
        </p:txBody>
      </p:sp>
      <p:sp>
        <p:nvSpPr>
          <p:cNvPr id="15" name="TextBox 14"/>
          <p:cNvSpPr txBox="1"/>
          <p:nvPr/>
        </p:nvSpPr>
        <p:spPr>
          <a:xfrm>
            <a:off x="6342735" y="2322576"/>
            <a:ext cx="5135727" cy="551687"/>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Work out why a connected device is not recognised, and name the usual culprit.</a:t>
            </a:r>
          </a:p>
        </p:txBody>
      </p:sp>
      <p:sp>
        <p:nvSpPr>
          <p:cNvPr id="16" name="Rounded Rectangle 15"/>
          <p:cNvSpPr/>
          <p:nvPr/>
        </p:nvSpPr>
        <p:spPr>
          <a:xfrm>
            <a:off x="566928" y="3221736"/>
            <a:ext cx="5428335" cy="1191768"/>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713232" y="3368040"/>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13232" y="3377184"/>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3</a:t>
            </a:r>
          </a:p>
        </p:txBody>
      </p:sp>
      <p:sp>
        <p:nvSpPr>
          <p:cNvPr id="19" name="TextBox 18"/>
          <p:cNvSpPr txBox="1"/>
          <p:nvPr/>
        </p:nvSpPr>
        <p:spPr>
          <a:xfrm>
            <a:off x="1042416" y="3368040"/>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Work safely</a:t>
            </a:r>
          </a:p>
        </p:txBody>
      </p:sp>
      <p:sp>
        <p:nvSpPr>
          <p:cNvPr id="20" name="TextBox 19"/>
          <p:cNvSpPr txBox="1"/>
          <p:nvPr/>
        </p:nvSpPr>
        <p:spPr>
          <a:xfrm>
            <a:off x="713232" y="3715512"/>
            <a:ext cx="5135727" cy="551687"/>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Describe four ergonomic and health measures for extended computer use.</a:t>
            </a:r>
          </a:p>
        </p:txBody>
      </p:sp>
      <p:sp>
        <p:nvSpPr>
          <p:cNvPr id="21" name="Rounded Rectangle 20"/>
          <p:cNvSpPr/>
          <p:nvPr/>
        </p:nvSpPr>
        <p:spPr>
          <a:xfrm>
            <a:off x="6196431" y="3221736"/>
            <a:ext cx="5428335" cy="1191768"/>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6342735" y="3368040"/>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342735" y="3377184"/>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4</a:t>
            </a:r>
          </a:p>
        </p:txBody>
      </p:sp>
      <p:sp>
        <p:nvSpPr>
          <p:cNvPr id="24" name="TextBox 23"/>
          <p:cNvSpPr txBox="1"/>
          <p:nvPr/>
        </p:nvSpPr>
        <p:spPr>
          <a:xfrm>
            <a:off x="6671919" y="3368040"/>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Dispose responsibly</a:t>
            </a:r>
          </a:p>
        </p:txBody>
      </p:sp>
      <p:sp>
        <p:nvSpPr>
          <p:cNvPr id="25" name="TextBox 24"/>
          <p:cNvSpPr txBox="1"/>
          <p:nvPr/>
        </p:nvSpPr>
        <p:spPr>
          <a:xfrm>
            <a:off x="6342735" y="3715512"/>
            <a:ext cx="5135727" cy="551687"/>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Explain why e-waste cannot go in a household bin, and what to do before disposal.</a:t>
            </a:r>
          </a:p>
        </p:txBody>
      </p:sp>
      <p:sp>
        <p:nvSpPr>
          <p:cNvPr id="26" name="Rounded Rectangle 25"/>
          <p:cNvSpPr/>
          <p:nvPr/>
        </p:nvSpPr>
        <p:spPr>
          <a:xfrm>
            <a:off x="566928" y="4614672"/>
            <a:ext cx="5428335" cy="1191768"/>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ounded Rectangle 26"/>
          <p:cNvSpPr/>
          <p:nvPr/>
        </p:nvSpPr>
        <p:spPr>
          <a:xfrm>
            <a:off x="713232" y="4760976"/>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713232" y="4770120"/>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5</a:t>
            </a:r>
          </a:p>
        </p:txBody>
      </p:sp>
      <p:sp>
        <p:nvSpPr>
          <p:cNvPr id="29" name="TextBox 28"/>
          <p:cNvSpPr txBox="1"/>
          <p:nvPr/>
        </p:nvSpPr>
        <p:spPr>
          <a:xfrm>
            <a:off x="1042416" y="4760976"/>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Compare authentication</a:t>
            </a:r>
          </a:p>
        </p:txBody>
      </p:sp>
      <p:sp>
        <p:nvSpPr>
          <p:cNvPr id="30" name="TextBox 29"/>
          <p:cNvSpPr txBox="1"/>
          <p:nvPr/>
        </p:nvSpPr>
        <p:spPr>
          <a:xfrm>
            <a:off x="713232" y="5108448"/>
            <a:ext cx="5135727" cy="551687"/>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Compare something you know, something you have and something you are — with one weakness of each.</a:t>
            </a:r>
          </a:p>
        </p:txBody>
      </p:sp>
      <p:sp>
        <p:nvSpPr>
          <p:cNvPr id="31" name="Rounded Rectangle 30"/>
          <p:cNvSpPr/>
          <p:nvPr/>
        </p:nvSpPr>
        <p:spPr>
          <a:xfrm>
            <a:off x="6196431" y="4614672"/>
            <a:ext cx="5428335" cy="1191768"/>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ounded Rectangle 31"/>
          <p:cNvSpPr/>
          <p:nvPr/>
        </p:nvSpPr>
        <p:spPr>
          <a:xfrm>
            <a:off x="6342735" y="4760976"/>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342735" y="4770120"/>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6</a:t>
            </a:r>
          </a:p>
        </p:txBody>
      </p:sp>
      <p:sp>
        <p:nvSpPr>
          <p:cNvPr id="34" name="TextBox 33"/>
          <p:cNvSpPr txBox="1"/>
          <p:nvPr/>
        </p:nvSpPr>
        <p:spPr>
          <a:xfrm>
            <a:off x="6671919" y="4760976"/>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Explain two-factor</a:t>
            </a:r>
          </a:p>
        </p:txBody>
      </p:sp>
      <p:sp>
        <p:nvSpPr>
          <p:cNvPr id="35" name="TextBox 34"/>
          <p:cNvSpPr txBox="1"/>
          <p:nvPr/>
        </p:nvSpPr>
        <p:spPr>
          <a:xfrm>
            <a:off x="6342735" y="5108448"/>
            <a:ext cx="5135727" cy="551687"/>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Say what a second factor adds, and why a password alone no longer suffices.</a:t>
            </a:r>
          </a:p>
        </p:txBody>
      </p:sp>
      <p:sp>
        <p:nvSpPr>
          <p:cNvPr id="36" name="TextBox 35"/>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Six objectives, because this lesson gathers the four practical subjects the course would otherwise leave out.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CONNECTIONS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3</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What holds it all together</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The motherboard is the board every other component plugs into so they can exchange data.</a:t>
            </a:r>
          </a:p>
        </p:txBody>
      </p:sp>
      <p:sp>
        <p:nvSpPr>
          <p:cNvPr id="6" name="Rounded Rectangle 5"/>
          <p:cNvSpPr/>
          <p:nvPr/>
        </p:nvSpPr>
        <p:spPr>
          <a:xfrm>
            <a:off x="566928" y="2857500"/>
            <a:ext cx="205063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300380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Motherboard</a:t>
            </a:r>
          </a:p>
        </p:txBody>
      </p:sp>
      <p:sp>
        <p:nvSpPr>
          <p:cNvPr id="8" name="TextBox 7"/>
          <p:cNvSpPr txBox="1"/>
          <p:nvPr/>
        </p:nvSpPr>
        <p:spPr>
          <a:xfrm>
            <a:off x="713232" y="3351276"/>
            <a:ext cx="175802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The main circuit board. Carries the CPU, RAM and the connections between everything.</a:t>
            </a:r>
          </a:p>
        </p:txBody>
      </p:sp>
      <p:sp>
        <p:nvSpPr>
          <p:cNvPr id="9" name="Rounded Rectangle 8"/>
          <p:cNvSpPr/>
          <p:nvPr/>
        </p:nvSpPr>
        <p:spPr>
          <a:xfrm>
            <a:off x="2818729" y="2857500"/>
            <a:ext cx="205063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965033" y="300380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Power supply</a:t>
            </a:r>
          </a:p>
        </p:txBody>
      </p:sp>
      <p:sp>
        <p:nvSpPr>
          <p:cNvPr id="11" name="TextBox 10"/>
          <p:cNvSpPr txBox="1"/>
          <p:nvPr/>
        </p:nvSpPr>
        <p:spPr>
          <a:xfrm>
            <a:off x="2965033" y="3351276"/>
            <a:ext cx="175802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Converts mains electricity into the low voltages the components need.</a:t>
            </a:r>
          </a:p>
        </p:txBody>
      </p:sp>
      <p:sp>
        <p:nvSpPr>
          <p:cNvPr id="12" name="Rounded Rectangle 11"/>
          <p:cNvSpPr/>
          <p:nvPr/>
        </p:nvSpPr>
        <p:spPr>
          <a:xfrm>
            <a:off x="5070530" y="2857500"/>
            <a:ext cx="205063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216834" y="300380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USB ports</a:t>
            </a:r>
          </a:p>
        </p:txBody>
      </p:sp>
      <p:sp>
        <p:nvSpPr>
          <p:cNvPr id="14" name="TextBox 13"/>
          <p:cNvSpPr txBox="1"/>
          <p:nvPr/>
        </p:nvSpPr>
        <p:spPr>
          <a:xfrm>
            <a:off x="5216834" y="3351276"/>
            <a:ext cx="175802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The general-purpose connector: keyboards, drives, phones, charging.</a:t>
            </a:r>
          </a:p>
        </p:txBody>
      </p:sp>
      <p:sp>
        <p:nvSpPr>
          <p:cNvPr id="15" name="Rounded Rectangle 14"/>
          <p:cNvSpPr/>
          <p:nvPr/>
        </p:nvSpPr>
        <p:spPr>
          <a:xfrm>
            <a:off x="7322332" y="2857500"/>
            <a:ext cx="205063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468636" y="300380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HDMI</a:t>
            </a:r>
          </a:p>
        </p:txBody>
      </p:sp>
      <p:sp>
        <p:nvSpPr>
          <p:cNvPr id="17" name="TextBox 16"/>
          <p:cNvSpPr txBox="1"/>
          <p:nvPr/>
        </p:nvSpPr>
        <p:spPr>
          <a:xfrm>
            <a:off x="7468636" y="3351276"/>
            <a:ext cx="175802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Carries high-definition video and audio to a monitor or projector on one cable.</a:t>
            </a:r>
          </a:p>
        </p:txBody>
      </p:sp>
      <p:sp>
        <p:nvSpPr>
          <p:cNvPr id="18" name="Rounded Rectangle 17"/>
          <p:cNvSpPr/>
          <p:nvPr/>
        </p:nvSpPr>
        <p:spPr>
          <a:xfrm>
            <a:off x="9574133" y="2857500"/>
            <a:ext cx="205063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9720437" y="300380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Network</a:t>
            </a:r>
          </a:p>
        </p:txBody>
      </p:sp>
      <p:sp>
        <p:nvSpPr>
          <p:cNvPr id="20" name="TextBox 19"/>
          <p:cNvSpPr txBox="1"/>
          <p:nvPr/>
        </p:nvSpPr>
        <p:spPr>
          <a:xfrm>
            <a:off x="9720437" y="3351276"/>
            <a:ext cx="175802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Ethernet port or wireless card — how the machine reaches other computers.</a:t>
            </a:r>
          </a:p>
        </p:txBody>
      </p:sp>
      <p:sp>
        <p:nvSpPr>
          <p:cNvPr id="21" name="TextBox 20"/>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Audio jacks carry sound to headphones or from a microphone; the power socket carries no data at all.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DIAGNOSIS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4</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When a device is not recognised</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There are four usual suspects — the port, the cable, the driver and the power. This slide is not about the order. It is about how to find out.</a:t>
            </a:r>
          </a:p>
        </p:txBody>
      </p:sp>
      <p:sp>
        <p:nvSpPr>
          <p:cNvPr id="6" name="Rounded Rectangle 5"/>
          <p:cNvSpPr/>
          <p:nvPr/>
        </p:nvSpPr>
        <p:spPr>
          <a:xfrm>
            <a:off x="566928"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270662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One at a time</a:t>
            </a:r>
          </a:p>
        </p:txBody>
      </p:sp>
      <p:sp>
        <p:nvSpPr>
          <p:cNvPr id="8" name="TextBox 7"/>
          <p:cNvSpPr txBox="1"/>
          <p:nvPr/>
        </p:nvSpPr>
        <p:spPr>
          <a:xfrm>
            <a:off x="713232" y="3054096"/>
            <a:ext cx="1758025" cy="1828800"/>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Swap the cable, or the port, or the machine — never two at once. Change two things and the result tells you nothing.</a:t>
            </a:r>
          </a:p>
        </p:txBody>
      </p:sp>
      <p:sp>
        <p:nvSpPr>
          <p:cNvPr id="9" name="Rounded Rectangle 8"/>
          <p:cNvSpPr/>
          <p:nvPr/>
        </p:nvSpPr>
        <p:spPr>
          <a:xfrm>
            <a:off x="2818729"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965033" y="2706624"/>
            <a:ext cx="175802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Split it in half</a:t>
            </a:r>
          </a:p>
        </p:txBody>
      </p:sp>
      <p:sp>
        <p:nvSpPr>
          <p:cNvPr id="11" name="TextBox 10"/>
          <p:cNvSpPr txBox="1"/>
          <p:nvPr/>
        </p:nvSpPr>
        <p:spPr>
          <a:xfrm>
            <a:off x="2965033" y="3273552"/>
            <a:ext cx="1758025" cy="160934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That device on another machine; another device in that port. Two tests say which side the fault is on.</a:t>
            </a:r>
          </a:p>
        </p:txBody>
      </p:sp>
      <p:sp>
        <p:nvSpPr>
          <p:cNvPr id="12" name="Rounded Rectangle 11"/>
          <p:cNvSpPr/>
          <p:nvPr/>
        </p:nvSpPr>
        <p:spPr>
          <a:xfrm>
            <a:off x="5070530"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216834" y="270662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What changed?</a:t>
            </a:r>
          </a:p>
        </p:txBody>
      </p:sp>
      <p:sp>
        <p:nvSpPr>
          <p:cNvPr id="14" name="TextBox 13"/>
          <p:cNvSpPr txBox="1"/>
          <p:nvPr/>
        </p:nvSpPr>
        <p:spPr>
          <a:xfrm>
            <a:off x="5216834" y="3054096"/>
            <a:ext cx="1758025" cy="1828800"/>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Working yesterday, broken today? Something changed — an update, a new cable, a move. Hardware rarely fails just as software changed.</a:t>
            </a:r>
          </a:p>
        </p:txBody>
      </p:sp>
      <p:sp>
        <p:nvSpPr>
          <p:cNvPr id="15" name="Rounded Rectangle 14"/>
          <p:cNvSpPr/>
          <p:nvPr/>
        </p:nvSpPr>
        <p:spPr>
          <a:xfrm>
            <a:off x="7322332"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468636" y="2706624"/>
            <a:ext cx="175802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Cheapest test first</a:t>
            </a:r>
          </a:p>
        </p:txBody>
      </p:sp>
      <p:sp>
        <p:nvSpPr>
          <p:cNvPr id="17" name="TextBox 16"/>
          <p:cNvSpPr txBox="1"/>
          <p:nvPr/>
        </p:nvSpPr>
        <p:spPr>
          <a:xfrm>
            <a:off x="7468636" y="3273552"/>
            <a:ext cx="1758025" cy="160934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Free and instant before slow and expensive. Look at the plug before you buy a cable.</a:t>
            </a:r>
          </a:p>
        </p:txBody>
      </p:sp>
      <p:sp>
        <p:nvSpPr>
          <p:cNvPr id="18" name="Rounded Rectangle 17"/>
          <p:cNvSpPr/>
          <p:nvPr/>
        </p:nvSpPr>
        <p:spPr>
          <a:xfrm>
            <a:off x="9574133"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9720437" y="2706624"/>
            <a:ext cx="175802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The usual answer</a:t>
            </a:r>
          </a:p>
        </p:txBody>
      </p:sp>
      <p:sp>
        <p:nvSpPr>
          <p:cNvPr id="20" name="TextBox 19"/>
          <p:cNvSpPr txBox="1"/>
          <p:nvPr/>
        </p:nvSpPr>
        <p:spPr>
          <a:xfrm>
            <a:off x="9720437" y="3273552"/>
            <a:ext cx="1758025" cy="160934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Power but no recognition? The driver is the most common cause — software, not the socket.</a:t>
            </a:r>
          </a:p>
        </p:txBody>
      </p:sp>
      <p:sp>
        <p:nvSpPr>
          <p:cNvPr id="21" name="TextBox 20"/>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Write down what you tried and what happened. The list is what stops you going round the same circle three times.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HEALTH</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5</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Working safely at a computer</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Bad habits build up quietly over years of screen time. These four fix most of it.</a:t>
            </a:r>
          </a:p>
        </p:txBody>
      </p:sp>
      <p:sp>
        <p:nvSpPr>
          <p:cNvPr id="6" name="Rounded Rectangle 5"/>
          <p:cNvSpPr/>
          <p:nvPr/>
        </p:nvSpPr>
        <p:spPr>
          <a:xfrm>
            <a:off x="566928"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300380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Screen at eye level</a:t>
            </a:r>
          </a:p>
        </p:txBody>
      </p:sp>
      <p:sp>
        <p:nvSpPr>
          <p:cNvPr id="8" name="TextBox 7"/>
          <p:cNvSpPr txBox="1"/>
          <p:nvPr/>
        </p:nvSpPr>
        <p:spPr>
          <a:xfrm>
            <a:off x="713232" y="3351276"/>
            <a:ext cx="232097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The top of the screen should sit level with your eyes, about an arm's length away, so your neck stays neutral.</a:t>
            </a:r>
          </a:p>
        </p:txBody>
      </p:sp>
      <p:sp>
        <p:nvSpPr>
          <p:cNvPr id="9" name="Rounded Rectangle 8"/>
          <p:cNvSpPr/>
          <p:nvPr/>
        </p:nvSpPr>
        <p:spPr>
          <a:xfrm>
            <a:off x="3381679"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527983" y="3003804"/>
            <a:ext cx="232097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Feet flat, back supported</a:t>
            </a:r>
          </a:p>
        </p:txBody>
      </p:sp>
      <p:sp>
        <p:nvSpPr>
          <p:cNvPr id="11" name="TextBox 10"/>
          <p:cNvSpPr txBox="1"/>
          <p:nvPr/>
        </p:nvSpPr>
        <p:spPr>
          <a:xfrm>
            <a:off x="3527983" y="3570732"/>
            <a:ext cx="2320975" cy="101498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Both feet on the floor, lower back against the chair, elbows at roughly a right angle.</a:t>
            </a:r>
          </a:p>
        </p:txBody>
      </p:sp>
      <p:sp>
        <p:nvSpPr>
          <p:cNvPr id="12" name="Rounded Rectangle 11"/>
          <p:cNvSpPr/>
          <p:nvPr/>
        </p:nvSpPr>
        <p:spPr>
          <a:xfrm>
            <a:off x="6196431"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342735" y="300380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Break the stare</a:t>
            </a:r>
          </a:p>
        </p:txBody>
      </p:sp>
      <p:sp>
        <p:nvSpPr>
          <p:cNvPr id="14" name="TextBox 13"/>
          <p:cNvSpPr txBox="1"/>
          <p:nvPr/>
        </p:nvSpPr>
        <p:spPr>
          <a:xfrm>
            <a:off x="6342735" y="3351276"/>
            <a:ext cx="232097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Blink deliberately and look into the distance regularly — screens cut your blink rate by half.</a:t>
            </a:r>
          </a:p>
        </p:txBody>
      </p:sp>
      <p:sp>
        <p:nvSpPr>
          <p:cNvPr id="15" name="Rounded Rectangle 14"/>
          <p:cNvSpPr/>
          <p:nvPr/>
        </p:nvSpPr>
        <p:spPr>
          <a:xfrm>
            <a:off x="9011183"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9157487" y="300380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Move every hour</a:t>
            </a:r>
          </a:p>
        </p:txBody>
      </p:sp>
      <p:sp>
        <p:nvSpPr>
          <p:cNvPr id="17" name="TextBox 16"/>
          <p:cNvSpPr txBox="1"/>
          <p:nvPr/>
        </p:nvSpPr>
        <p:spPr>
          <a:xfrm>
            <a:off x="9157487" y="3351276"/>
            <a:ext cx="232097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Stand up, walk, stretch your hands and wrists. Sitting still is the part that does the damage, not the computer.</a:t>
            </a:r>
          </a:p>
        </p:txBody>
      </p:sp>
      <p:sp>
        <p:nvSpPr>
          <p:cNvPr id="18" name="TextBox 17"/>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The 20-20-20 rule: every 20 minutes, look at something 20 metres away for 20 seconds.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ENVIRONMENT</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6</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Looking after it, and letting it go</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Most school hardware dies of neglect long before it becomes obsolete — and what happens after it dies is a question with a legal answer.</a:t>
            </a:r>
          </a:p>
        </p:txBody>
      </p:sp>
      <p:sp>
        <p:nvSpPr>
          <p:cNvPr id="6" name="Rounded Rectangle 5"/>
          <p:cNvSpPr/>
          <p:nvPr/>
        </p:nvSpPr>
        <p:spPr>
          <a:xfrm>
            <a:off x="566928"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2706624"/>
            <a:ext cx="175802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Keep it cool and clean</a:t>
            </a:r>
          </a:p>
        </p:txBody>
      </p:sp>
      <p:sp>
        <p:nvSpPr>
          <p:cNvPr id="8" name="TextBox 7"/>
          <p:cNvSpPr txBox="1"/>
          <p:nvPr/>
        </p:nvSpPr>
        <p:spPr>
          <a:xfrm>
            <a:off x="713232" y="3273552"/>
            <a:ext cx="1758025" cy="160934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Blocked vents cook a machine slowly. Keep air paths clear and the keyboard free of crumbs.</a:t>
            </a:r>
          </a:p>
        </p:txBody>
      </p:sp>
      <p:sp>
        <p:nvSpPr>
          <p:cNvPr id="9" name="Rounded Rectangle 8"/>
          <p:cNvSpPr/>
          <p:nvPr/>
        </p:nvSpPr>
        <p:spPr>
          <a:xfrm>
            <a:off x="2818729"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965033" y="2706624"/>
            <a:ext cx="175802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Shut down properly</a:t>
            </a:r>
          </a:p>
        </p:txBody>
      </p:sp>
      <p:sp>
        <p:nvSpPr>
          <p:cNvPr id="11" name="TextBox 10"/>
          <p:cNvSpPr txBox="1"/>
          <p:nvPr/>
        </p:nvSpPr>
        <p:spPr>
          <a:xfrm>
            <a:off x="2965033" y="3273552"/>
            <a:ext cx="1758025" cy="160934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Pulling the power mid-write is how files and drives get corrupted.</a:t>
            </a:r>
          </a:p>
        </p:txBody>
      </p:sp>
      <p:sp>
        <p:nvSpPr>
          <p:cNvPr id="12" name="Rounded Rectangle 11"/>
          <p:cNvSpPr/>
          <p:nvPr/>
        </p:nvSpPr>
        <p:spPr>
          <a:xfrm>
            <a:off x="5070530"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216834" y="2706624"/>
            <a:ext cx="175802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Handle cables gently</a:t>
            </a:r>
          </a:p>
        </p:txBody>
      </p:sp>
      <p:sp>
        <p:nvSpPr>
          <p:cNvPr id="14" name="TextBox 13"/>
          <p:cNvSpPr txBox="1"/>
          <p:nvPr/>
        </p:nvSpPr>
        <p:spPr>
          <a:xfrm>
            <a:off x="5216834" y="3273552"/>
            <a:ext cx="1758025" cy="160934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Pull the plug, never the wire, and never force a connector the wrong way round.</a:t>
            </a:r>
          </a:p>
        </p:txBody>
      </p:sp>
      <p:sp>
        <p:nvSpPr>
          <p:cNvPr id="15" name="Rounded Rectangle 14"/>
          <p:cNvSpPr/>
          <p:nvPr/>
        </p:nvSpPr>
        <p:spPr>
          <a:xfrm>
            <a:off x="7322332"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468636" y="270662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Wipe it first</a:t>
            </a:r>
          </a:p>
        </p:txBody>
      </p:sp>
      <p:sp>
        <p:nvSpPr>
          <p:cNvPr id="17" name="TextBox 16"/>
          <p:cNvSpPr txBox="1"/>
          <p:nvPr/>
        </p:nvSpPr>
        <p:spPr>
          <a:xfrm>
            <a:off x="7468636" y="3054096"/>
            <a:ext cx="1758025" cy="1828800"/>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Sign out, remove accounts, then erase the drive. A discarded phone with your accounts still on it is worth more to a stranger than the phone was worth to you.</a:t>
            </a:r>
          </a:p>
        </p:txBody>
      </p:sp>
      <p:sp>
        <p:nvSpPr>
          <p:cNvPr id="18" name="Rounded Rectangle 17"/>
          <p:cNvSpPr/>
          <p:nvPr/>
        </p:nvSpPr>
        <p:spPr>
          <a:xfrm>
            <a:off x="9574133" y="2560320"/>
            <a:ext cx="2050633" cy="246888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9720437" y="2706624"/>
            <a:ext cx="175802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Never the bin</a:t>
            </a:r>
          </a:p>
        </p:txBody>
      </p:sp>
      <p:sp>
        <p:nvSpPr>
          <p:cNvPr id="20" name="TextBox 19"/>
          <p:cNvSpPr txBox="1"/>
          <p:nvPr/>
        </p:nvSpPr>
        <p:spPr>
          <a:xfrm>
            <a:off x="9720437" y="3054096"/>
            <a:ext cx="1758025" cy="1828800"/>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Batteries and circuit boards contain lead, mercury and cadmium that leach into groundwater. Old devices go to an e-waste collection point.</a:t>
            </a:r>
          </a:p>
        </p:txBody>
      </p:sp>
      <p:sp>
        <p:nvSpPr>
          <p:cNvPr id="21" name="TextBox 20"/>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Green computing is also the boring daily version: sleep settings, double-sided printing, and keeping a working machine for another two years.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SECURITY</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7</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Three ways to prove who you are</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Every authentication method in existence is one of these three — and every one of the three has a weakness.</a:t>
            </a:r>
          </a:p>
        </p:txBody>
      </p:sp>
      <p:sp>
        <p:nvSpPr>
          <p:cNvPr id="6" name="Rounded Rectangle 5"/>
          <p:cNvSpPr/>
          <p:nvPr/>
        </p:nvSpPr>
        <p:spPr>
          <a:xfrm>
            <a:off x="566928" y="2468880"/>
            <a:ext cx="3551834" cy="2651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2615184"/>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Something you know</a:t>
            </a:r>
          </a:p>
        </p:txBody>
      </p:sp>
      <p:sp>
        <p:nvSpPr>
          <p:cNvPr id="8" name="TextBox 7"/>
          <p:cNvSpPr txBox="1"/>
          <p:nvPr/>
        </p:nvSpPr>
        <p:spPr>
          <a:xfrm>
            <a:off x="713232" y="2962656"/>
            <a:ext cx="3259226" cy="201167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A password, a PIN, a security question.
Weakness: it can be guessed, reused across sites, phished out of you, or written on a note under the keyboard.</a:t>
            </a:r>
          </a:p>
        </p:txBody>
      </p:sp>
      <p:sp>
        <p:nvSpPr>
          <p:cNvPr id="9" name="Rounded Rectangle 8"/>
          <p:cNvSpPr/>
          <p:nvPr/>
        </p:nvSpPr>
        <p:spPr>
          <a:xfrm>
            <a:off x="4319930" y="2468880"/>
            <a:ext cx="3551834" cy="2651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466234" y="2615184"/>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Something you have</a:t>
            </a:r>
          </a:p>
        </p:txBody>
      </p:sp>
      <p:sp>
        <p:nvSpPr>
          <p:cNvPr id="11" name="TextBox 10"/>
          <p:cNvSpPr txBox="1"/>
          <p:nvPr/>
        </p:nvSpPr>
        <p:spPr>
          <a:xfrm>
            <a:off x="4466234" y="2962656"/>
            <a:ext cx="3259226" cy="201167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A phone, a bank card, a swipe card, a hardware key.
Weakness: it can be lost, stolen or borrowed — and then it works perfectly for whoever is holding it.</a:t>
            </a:r>
          </a:p>
        </p:txBody>
      </p:sp>
      <p:sp>
        <p:nvSpPr>
          <p:cNvPr id="12" name="Rounded Rectangle 11"/>
          <p:cNvSpPr/>
          <p:nvPr/>
        </p:nvSpPr>
        <p:spPr>
          <a:xfrm>
            <a:off x="8072932" y="2468880"/>
            <a:ext cx="3551834" cy="2651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19236" y="2615184"/>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Something you are</a:t>
            </a:r>
          </a:p>
        </p:txBody>
      </p:sp>
      <p:sp>
        <p:nvSpPr>
          <p:cNvPr id="14" name="TextBox 13"/>
          <p:cNvSpPr txBox="1"/>
          <p:nvPr/>
        </p:nvSpPr>
        <p:spPr>
          <a:xfrm>
            <a:off x="8219236" y="2962656"/>
            <a:ext cx="3259226" cy="201167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A fingerprint, a face, an iris, a voice.
Weakness: you cannot change it. Once a copy of your fingerprint exists, it exists for life — and readers reject the right person often enough to be annoying.</a:t>
            </a:r>
          </a:p>
        </p:txBody>
      </p:sp>
      <p:sp>
        <p:nvSpPr>
          <p:cNvPr id="15" name="TextBox 14"/>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The strongest single factor is still only one factor. That is why the next slide exists.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SECURITY</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8</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Two-factor authentication</a:t>
            </a:r>
          </a:p>
        </p:txBody>
      </p:sp>
      <p:sp>
        <p:nvSpPr>
          <p:cNvPr id="5" name="Rounded Rectangle 4"/>
          <p:cNvSpPr/>
          <p:nvPr/>
        </p:nvSpPr>
        <p:spPr>
          <a:xfrm>
            <a:off x="566928" y="1426464"/>
            <a:ext cx="5400903" cy="146304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49808" y="1572768"/>
            <a:ext cx="5035143" cy="274320"/>
          </a:xfrm>
          <a:prstGeom prst="rect">
            <a:avLst/>
          </a:prstGeom>
          <a:noFill/>
        </p:spPr>
        <p:txBody>
          <a:bodyPr wrap="square" anchor="t" lIns="0" rIns="0" tIns="0" bIns="0">
            <a:spAutoFit/>
          </a:bodyPr>
          <a:lstStyle/>
          <a:p>
            <a:pPr algn="l">
              <a:lnSpc>
                <a:spcPct val="100000"/>
              </a:lnSpc>
            </a:pPr>
            <a:r>
              <a:rPr sz="1800" b="1">
                <a:solidFill>
                  <a:srgbClr val="0F2A44"/>
                </a:solidFill>
                <a:latin typeface="Calibri"/>
              </a:rPr>
              <a:t>One factor</a:t>
            </a:r>
          </a:p>
        </p:txBody>
      </p:sp>
      <p:sp>
        <p:nvSpPr>
          <p:cNvPr id="7" name="TextBox 6"/>
          <p:cNvSpPr txBox="1"/>
          <p:nvPr/>
        </p:nvSpPr>
        <p:spPr>
          <a:xfrm>
            <a:off x="749808" y="1920240"/>
            <a:ext cx="5035143" cy="548640"/>
          </a:xfrm>
          <a:prstGeom prst="rect">
            <a:avLst/>
          </a:prstGeom>
          <a:noFill/>
        </p:spPr>
        <p:txBody>
          <a:bodyPr wrap="square" anchor="t" lIns="0" rIns="0" tIns="0" bIns="0">
            <a:spAutoFit/>
          </a:bodyPr>
          <a:lstStyle/>
          <a:p>
            <a:pPr algn="l">
              <a:lnSpc>
                <a:spcPct val="110000"/>
              </a:lnSpc>
            </a:pPr>
            <a:r>
              <a:rPr sz="1200" b="0">
                <a:solidFill>
                  <a:srgbClr val="1B222A"/>
                </a:solidFill>
                <a:latin typeface="Calibri"/>
              </a:rPr>
              <a:t>A password alone. Whoever has the password is you, as far as the system can tell — from anywhere in the world, silently.</a:t>
            </a:r>
          </a:p>
        </p:txBody>
      </p:sp>
      <p:sp>
        <p:nvSpPr>
          <p:cNvPr id="8" name="TextBox 7"/>
          <p:cNvSpPr txBox="1"/>
          <p:nvPr/>
        </p:nvSpPr>
        <p:spPr>
          <a:xfrm>
            <a:off x="749808" y="2414016"/>
            <a:ext cx="5035143" cy="365760"/>
          </a:xfrm>
          <a:prstGeom prst="rect">
            <a:avLst/>
          </a:prstGeom>
          <a:noFill/>
        </p:spPr>
        <p:txBody>
          <a:bodyPr wrap="square" anchor="t" lIns="0" rIns="0" tIns="0" bIns="0">
            <a:spAutoFit/>
          </a:bodyPr>
          <a:lstStyle/>
          <a:p>
            <a:pPr algn="l">
              <a:lnSpc>
                <a:spcPct val="100000"/>
              </a:lnSpc>
            </a:pPr>
            <a:r>
              <a:rPr sz="1500" b="1">
                <a:solidFill>
                  <a:srgbClr val="1D6FB8"/>
                </a:solidFill>
                <a:latin typeface="Calibri"/>
              </a:rPr>
              <a:t>Steal one thing, get everything</a:t>
            </a:r>
          </a:p>
        </p:txBody>
      </p:sp>
      <p:sp>
        <p:nvSpPr>
          <p:cNvPr id="9" name="Rounded Rectangle 8"/>
          <p:cNvSpPr/>
          <p:nvPr/>
        </p:nvSpPr>
        <p:spPr>
          <a:xfrm>
            <a:off x="6223863" y="1426464"/>
            <a:ext cx="5400903" cy="146304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6743" y="1572768"/>
            <a:ext cx="5035143" cy="274320"/>
          </a:xfrm>
          <a:prstGeom prst="rect">
            <a:avLst/>
          </a:prstGeom>
          <a:noFill/>
        </p:spPr>
        <p:txBody>
          <a:bodyPr wrap="square" anchor="t" lIns="0" rIns="0" tIns="0" bIns="0">
            <a:spAutoFit/>
          </a:bodyPr>
          <a:lstStyle/>
          <a:p>
            <a:pPr algn="l">
              <a:lnSpc>
                <a:spcPct val="100000"/>
              </a:lnSpc>
            </a:pPr>
            <a:r>
              <a:rPr sz="1800" b="1">
                <a:solidFill>
                  <a:srgbClr val="0F2A44"/>
                </a:solidFill>
                <a:latin typeface="Calibri"/>
              </a:rPr>
              <a:t>Two factors</a:t>
            </a:r>
          </a:p>
        </p:txBody>
      </p:sp>
      <p:sp>
        <p:nvSpPr>
          <p:cNvPr id="11" name="TextBox 10"/>
          <p:cNvSpPr txBox="1"/>
          <p:nvPr/>
        </p:nvSpPr>
        <p:spPr>
          <a:xfrm>
            <a:off x="6406743" y="1920240"/>
            <a:ext cx="5035143" cy="548640"/>
          </a:xfrm>
          <a:prstGeom prst="rect">
            <a:avLst/>
          </a:prstGeom>
          <a:noFill/>
        </p:spPr>
        <p:txBody>
          <a:bodyPr wrap="square" anchor="t" lIns="0" rIns="0" tIns="0" bIns="0">
            <a:spAutoFit/>
          </a:bodyPr>
          <a:lstStyle/>
          <a:p>
            <a:pPr algn="l">
              <a:lnSpc>
                <a:spcPct val="110000"/>
              </a:lnSpc>
            </a:pPr>
            <a:r>
              <a:rPr sz="1200" b="0">
                <a:solidFill>
                  <a:srgbClr val="1B222A"/>
                </a:solidFill>
                <a:latin typeface="Calibri"/>
              </a:rPr>
              <a:t>A password plus something from a different category: a code from an app, a tap on your phone, a hardware key.</a:t>
            </a:r>
          </a:p>
        </p:txBody>
      </p:sp>
      <p:sp>
        <p:nvSpPr>
          <p:cNvPr id="12" name="TextBox 11"/>
          <p:cNvSpPr txBox="1"/>
          <p:nvPr/>
        </p:nvSpPr>
        <p:spPr>
          <a:xfrm>
            <a:off x="6406743" y="2414016"/>
            <a:ext cx="5035143" cy="365760"/>
          </a:xfrm>
          <a:prstGeom prst="rect">
            <a:avLst/>
          </a:prstGeom>
          <a:noFill/>
        </p:spPr>
        <p:txBody>
          <a:bodyPr wrap="square" anchor="t" lIns="0" rIns="0" tIns="0" bIns="0">
            <a:spAutoFit/>
          </a:bodyPr>
          <a:lstStyle/>
          <a:p>
            <a:pPr algn="l">
              <a:lnSpc>
                <a:spcPct val="100000"/>
              </a:lnSpc>
            </a:pPr>
            <a:r>
              <a:rPr sz="1500" b="1">
                <a:solidFill>
                  <a:srgbClr val="1D6FB8"/>
                </a:solidFill>
                <a:latin typeface="Calibri"/>
              </a:rPr>
              <a:t>Steal one thing, get nothing</a:t>
            </a:r>
          </a:p>
        </p:txBody>
      </p:sp>
      <p:sp>
        <p:nvSpPr>
          <p:cNvPr id="13" name="Rounded Rectangle 12"/>
          <p:cNvSpPr/>
          <p:nvPr/>
        </p:nvSpPr>
        <p:spPr>
          <a:xfrm>
            <a:off x="566928" y="3570732"/>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13232" y="3717036"/>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13232" y="3726180"/>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1</a:t>
            </a:r>
          </a:p>
        </p:txBody>
      </p:sp>
      <p:sp>
        <p:nvSpPr>
          <p:cNvPr id="16" name="TextBox 15"/>
          <p:cNvSpPr txBox="1"/>
          <p:nvPr/>
        </p:nvSpPr>
        <p:spPr>
          <a:xfrm>
            <a:off x="1042416" y="3717036"/>
            <a:ext cx="1991791" cy="493776"/>
          </a:xfrm>
          <a:prstGeom prst="rect">
            <a:avLst/>
          </a:prstGeom>
          <a:noFill/>
        </p:spPr>
        <p:txBody>
          <a:bodyPr wrap="square" anchor="t" lIns="0" rIns="0" tIns="0" bIns="0">
            <a:spAutoFit/>
          </a:bodyPr>
          <a:lstStyle/>
          <a:p>
            <a:pPr algn="l">
              <a:lnSpc>
                <a:spcPct val="100000"/>
              </a:lnSpc>
            </a:pPr>
            <a:r>
              <a:rPr sz="1400" b="1">
                <a:solidFill>
                  <a:srgbClr val="0F2A44"/>
                </a:solidFill>
                <a:latin typeface="Calibri"/>
              </a:rPr>
              <a:t>Why a password stopped being enough</a:t>
            </a:r>
          </a:p>
        </p:txBody>
      </p:sp>
      <p:sp>
        <p:nvSpPr>
          <p:cNvPr id="17" name="TextBox 16"/>
          <p:cNvSpPr txBox="1"/>
          <p:nvPr/>
        </p:nvSpPr>
        <p:spPr>
          <a:xfrm>
            <a:off x="713232" y="4283964"/>
            <a:ext cx="2320975" cy="1014983"/>
          </a:xfrm>
          <a:prstGeom prst="rect">
            <a:avLst/>
          </a:prstGeom>
          <a:noFill/>
        </p:spPr>
        <p:txBody>
          <a:bodyPr wrap="square" anchor="t" lIns="0" rIns="0" tIns="0" bIns="0">
            <a:spAutoFit/>
          </a:bodyPr>
          <a:lstStyle/>
          <a:p>
            <a:pPr algn="l">
              <a:lnSpc>
                <a:spcPct val="108000"/>
              </a:lnSpc>
            </a:pPr>
            <a:r>
              <a:rPr sz="1100" b="0">
                <a:solidFill>
                  <a:srgbClr val="1B222A"/>
                </a:solidFill>
                <a:latin typeface="Calibri"/>
              </a:rPr>
              <a:t>Billions of real passwords have leaked in breaches, and most people reuse them.</a:t>
            </a:r>
          </a:p>
        </p:txBody>
      </p:sp>
      <p:sp>
        <p:nvSpPr>
          <p:cNvPr id="18" name="Rounded Rectangle 17"/>
          <p:cNvSpPr/>
          <p:nvPr/>
        </p:nvSpPr>
        <p:spPr>
          <a:xfrm>
            <a:off x="3381679" y="3570732"/>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3527983" y="3717036"/>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3527983" y="3726180"/>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2</a:t>
            </a:r>
          </a:p>
        </p:txBody>
      </p:sp>
      <p:sp>
        <p:nvSpPr>
          <p:cNvPr id="21" name="TextBox 20"/>
          <p:cNvSpPr txBox="1"/>
          <p:nvPr/>
        </p:nvSpPr>
        <p:spPr>
          <a:xfrm>
            <a:off x="3857167" y="3717036"/>
            <a:ext cx="1991791" cy="493776"/>
          </a:xfrm>
          <a:prstGeom prst="rect">
            <a:avLst/>
          </a:prstGeom>
          <a:noFill/>
        </p:spPr>
        <p:txBody>
          <a:bodyPr wrap="square" anchor="t" lIns="0" rIns="0" tIns="0" bIns="0">
            <a:spAutoFit/>
          </a:bodyPr>
          <a:lstStyle/>
          <a:p>
            <a:pPr algn="l">
              <a:lnSpc>
                <a:spcPct val="100000"/>
              </a:lnSpc>
            </a:pPr>
            <a:r>
              <a:rPr sz="1400" b="1">
                <a:solidFill>
                  <a:srgbClr val="0F2A44"/>
                </a:solidFill>
                <a:latin typeface="Calibri"/>
              </a:rPr>
              <a:t>Two of the same is not two factors</a:t>
            </a:r>
          </a:p>
        </p:txBody>
      </p:sp>
      <p:sp>
        <p:nvSpPr>
          <p:cNvPr id="22" name="TextBox 21"/>
          <p:cNvSpPr txBox="1"/>
          <p:nvPr/>
        </p:nvSpPr>
        <p:spPr>
          <a:xfrm>
            <a:off x="3527983" y="4283964"/>
            <a:ext cx="2320975" cy="1014983"/>
          </a:xfrm>
          <a:prstGeom prst="rect">
            <a:avLst/>
          </a:prstGeom>
          <a:noFill/>
        </p:spPr>
        <p:txBody>
          <a:bodyPr wrap="square" anchor="t" lIns="0" rIns="0" tIns="0" bIns="0">
            <a:spAutoFit/>
          </a:bodyPr>
          <a:lstStyle/>
          <a:p>
            <a:pPr algn="l">
              <a:lnSpc>
                <a:spcPct val="108000"/>
              </a:lnSpc>
            </a:pPr>
            <a:r>
              <a:rPr sz="1100" b="0">
                <a:solidFill>
                  <a:srgbClr val="1B222A"/>
                </a:solidFill>
                <a:latin typeface="Calibri"/>
              </a:rPr>
              <a:t>A password and a security question are both "something you know". They fall to the same attack.</a:t>
            </a:r>
          </a:p>
        </p:txBody>
      </p:sp>
      <p:sp>
        <p:nvSpPr>
          <p:cNvPr id="23" name="Rounded Rectangle 22"/>
          <p:cNvSpPr/>
          <p:nvPr/>
        </p:nvSpPr>
        <p:spPr>
          <a:xfrm>
            <a:off x="6196431" y="3570732"/>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6342735" y="3717036"/>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342735" y="3726180"/>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3</a:t>
            </a:r>
          </a:p>
        </p:txBody>
      </p:sp>
      <p:sp>
        <p:nvSpPr>
          <p:cNvPr id="26" name="TextBox 25"/>
          <p:cNvSpPr txBox="1"/>
          <p:nvPr/>
        </p:nvSpPr>
        <p:spPr>
          <a:xfrm>
            <a:off x="6671919" y="3717036"/>
            <a:ext cx="1991791" cy="493776"/>
          </a:xfrm>
          <a:prstGeom prst="rect">
            <a:avLst/>
          </a:prstGeom>
          <a:noFill/>
        </p:spPr>
        <p:txBody>
          <a:bodyPr wrap="square" anchor="t" lIns="0" rIns="0" tIns="0" bIns="0">
            <a:spAutoFit/>
          </a:bodyPr>
          <a:lstStyle/>
          <a:p>
            <a:pPr algn="l">
              <a:lnSpc>
                <a:spcPct val="100000"/>
              </a:lnSpc>
            </a:pPr>
            <a:r>
              <a:rPr sz="1400" b="1">
                <a:solidFill>
                  <a:srgbClr val="0F2A44"/>
                </a:solidFill>
                <a:latin typeface="Calibri"/>
              </a:rPr>
              <a:t>Not all seconds are equal</a:t>
            </a:r>
          </a:p>
        </p:txBody>
      </p:sp>
      <p:sp>
        <p:nvSpPr>
          <p:cNvPr id="27" name="TextBox 26"/>
          <p:cNvSpPr txBox="1"/>
          <p:nvPr/>
        </p:nvSpPr>
        <p:spPr>
          <a:xfrm>
            <a:off x="6342735" y="4283964"/>
            <a:ext cx="2320975" cy="1014983"/>
          </a:xfrm>
          <a:prstGeom prst="rect">
            <a:avLst/>
          </a:prstGeom>
          <a:noFill/>
        </p:spPr>
        <p:txBody>
          <a:bodyPr wrap="square" anchor="t" lIns="0" rIns="0" tIns="0" bIns="0">
            <a:spAutoFit/>
          </a:bodyPr>
          <a:lstStyle/>
          <a:p>
            <a:pPr algn="l">
              <a:lnSpc>
                <a:spcPct val="108000"/>
              </a:lnSpc>
            </a:pPr>
            <a:r>
              <a:rPr sz="1100" b="0">
                <a:solidFill>
                  <a:srgbClr val="1B222A"/>
                </a:solidFill>
                <a:latin typeface="Calibri"/>
              </a:rPr>
              <a:t>An app code or a hardware key beats an SMS, which can be redirected to another card.</a:t>
            </a:r>
          </a:p>
        </p:txBody>
      </p:sp>
      <p:sp>
        <p:nvSpPr>
          <p:cNvPr id="28" name="Rounded Rectangle 27"/>
          <p:cNvSpPr/>
          <p:nvPr/>
        </p:nvSpPr>
        <p:spPr>
          <a:xfrm>
            <a:off x="9011183" y="3570732"/>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9157487" y="3717036"/>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9157487" y="3726180"/>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4</a:t>
            </a:r>
          </a:p>
        </p:txBody>
      </p:sp>
      <p:sp>
        <p:nvSpPr>
          <p:cNvPr id="31" name="TextBox 30"/>
          <p:cNvSpPr txBox="1"/>
          <p:nvPr/>
        </p:nvSpPr>
        <p:spPr>
          <a:xfrm>
            <a:off x="9486671" y="3717036"/>
            <a:ext cx="1991791" cy="493776"/>
          </a:xfrm>
          <a:prstGeom prst="rect">
            <a:avLst/>
          </a:prstGeom>
          <a:noFill/>
        </p:spPr>
        <p:txBody>
          <a:bodyPr wrap="square" anchor="t" lIns="0" rIns="0" tIns="0" bIns="0">
            <a:spAutoFit/>
          </a:bodyPr>
          <a:lstStyle/>
          <a:p>
            <a:pPr algn="l">
              <a:lnSpc>
                <a:spcPct val="100000"/>
              </a:lnSpc>
            </a:pPr>
            <a:r>
              <a:rPr sz="1400" b="1">
                <a:solidFill>
                  <a:srgbClr val="0F2A44"/>
                </a:solidFill>
                <a:latin typeface="Calibri"/>
              </a:rPr>
              <a:t>Keep the recovery codes</a:t>
            </a:r>
          </a:p>
        </p:txBody>
      </p:sp>
      <p:sp>
        <p:nvSpPr>
          <p:cNvPr id="32" name="TextBox 31"/>
          <p:cNvSpPr txBox="1"/>
          <p:nvPr/>
        </p:nvSpPr>
        <p:spPr>
          <a:xfrm>
            <a:off x="9157487" y="4283964"/>
            <a:ext cx="2320975" cy="1014983"/>
          </a:xfrm>
          <a:prstGeom prst="rect">
            <a:avLst/>
          </a:prstGeom>
          <a:noFill/>
        </p:spPr>
        <p:txBody>
          <a:bodyPr wrap="square" anchor="t" lIns="0" rIns="0" tIns="0" bIns="0">
            <a:spAutoFit/>
          </a:bodyPr>
          <a:lstStyle/>
          <a:p>
            <a:pPr algn="l">
              <a:lnSpc>
                <a:spcPct val="108000"/>
              </a:lnSpc>
            </a:pPr>
            <a:r>
              <a:rPr sz="1100" b="0">
                <a:solidFill>
                  <a:srgbClr val="1B222A"/>
                </a:solidFill>
                <a:latin typeface="Calibri"/>
              </a:rPr>
              <a:t>Lose the second factor with no recovery codes and you have locked yourself out properly.</a:t>
            </a:r>
          </a:p>
        </p:txBody>
      </p:sp>
      <p:sp>
        <p:nvSpPr>
          <p:cNvPr id="33" name="TextBox 32"/>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A second factor does not make an account unbreakable. It makes a stolen password worthless on its own, which stops almost every attack that happens at scale.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PRACTICE ACTIVITIES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9</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What you do in this lesson</a:t>
            </a:r>
          </a:p>
        </p:txBody>
      </p:sp>
      <p:sp>
        <p:nvSpPr>
          <p:cNvPr id="5" name="Rounded Rectangle 4"/>
          <p:cNvSpPr/>
          <p:nvPr/>
        </p:nvSpPr>
        <p:spPr>
          <a:xfrm>
            <a:off x="566928" y="1426464"/>
            <a:ext cx="11057839" cy="868680"/>
          </a:xfrm>
          <a:prstGeom prst="roundRect">
            <a:avLst>
              <a:gd name="adj" fmla="val 4000"/>
            </a:avLst>
          </a:prstGeom>
          <a:solidFill>
            <a:srgbClr val="E8F1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86384" y="1572768"/>
            <a:ext cx="10618927" cy="576071"/>
          </a:xfrm>
          <a:prstGeom prst="rect">
            <a:avLst/>
          </a:prstGeom>
          <a:noFill/>
        </p:spPr>
        <p:txBody>
          <a:bodyPr wrap="square" anchor="ctr" lIns="0" rIns="0" tIns="0" bIns="0">
            <a:spAutoFit/>
          </a:bodyPr>
          <a:lstStyle/>
          <a:p>
            <a:pPr algn="l">
              <a:lnSpc>
                <a:spcPct val="112000"/>
              </a:lnSpc>
            </a:pPr>
            <a:r>
              <a:rPr sz="1450" b="0">
                <a:solidFill>
                  <a:srgbClr val="0F2A44"/>
                </a:solidFill>
                <a:latin typeface="Calibri"/>
              </a:rPr>
              <a:t>Both activities are formative: you do them, you discuss them and you get written feedback, but they carry no marks. The marks for this topic are all in the Checkpoint.</a:t>
            </a:r>
          </a:p>
        </p:txBody>
      </p:sp>
      <p:sp>
        <p:nvSpPr>
          <p:cNvPr id="7" name="Rounded Rectangle 6"/>
          <p:cNvSpPr/>
          <p:nvPr/>
        </p:nvSpPr>
        <p:spPr>
          <a:xfrm>
            <a:off x="566928" y="3246120"/>
            <a:ext cx="5428335"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13232" y="3392424"/>
            <a:ext cx="5135727"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Activity 1 — The unrecognised device</a:t>
            </a:r>
          </a:p>
        </p:txBody>
      </p:sp>
      <p:sp>
        <p:nvSpPr>
          <p:cNvPr id="9" name="TextBox 8"/>
          <p:cNvSpPr txBox="1"/>
          <p:nvPr/>
        </p:nvSpPr>
        <p:spPr>
          <a:xfrm>
            <a:off x="713232" y="3739896"/>
            <a:ext cx="5135727"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A device is plugged in and does nothing. Work through port, cable, driver and power in order, and say which step you would try first and why.
There is more than one defensible order. The reasoning is the answer.</a:t>
            </a:r>
          </a:p>
        </p:txBody>
      </p:sp>
      <p:sp>
        <p:nvSpPr>
          <p:cNvPr id="10" name="Rounded Rectangle 9"/>
          <p:cNvSpPr/>
          <p:nvPr/>
        </p:nvSpPr>
        <p:spPr>
          <a:xfrm>
            <a:off x="6196431" y="3246120"/>
            <a:ext cx="5428335"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342735" y="3392424"/>
            <a:ext cx="5135727"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Activity 2 — Password post-mortem</a:t>
            </a:r>
          </a:p>
        </p:txBody>
      </p:sp>
      <p:sp>
        <p:nvSpPr>
          <p:cNvPr id="12" name="TextBox 11"/>
          <p:cNvSpPr txBox="1"/>
          <p:nvPr/>
        </p:nvSpPr>
        <p:spPr>
          <a:xfrm>
            <a:off x="6342735" y="3739896"/>
            <a:ext cx="5135727"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Four real-world breach scenarios. For each one, identify which authentication factor failed and what would have prevented it.
One short paragraph per scenario.</a:t>
            </a:r>
          </a:p>
        </p:txBody>
      </p:sp>
      <p:sp>
        <p:nvSpPr>
          <p:cNvPr id="13" name="TextBox 12"/>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Activity 2 is the closest thing in this course to a real security investigation.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KNOWLEDGE CHECK</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10</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Before you move on</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Answer these three out loud. If any of them stalls you, go back to that slide.</a:t>
            </a:r>
          </a:p>
        </p:txBody>
      </p:sp>
      <p:sp>
        <p:nvSpPr>
          <p:cNvPr id="6" name="Rounded Rectangle 5"/>
          <p:cNvSpPr/>
          <p:nvPr/>
        </p:nvSpPr>
        <p:spPr>
          <a:xfrm>
            <a:off x="566928" y="1828800"/>
            <a:ext cx="11057839" cy="896112"/>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768096" y="2103120"/>
            <a:ext cx="310896" cy="310896"/>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68096" y="2130552"/>
            <a:ext cx="310896" cy="274320"/>
          </a:xfrm>
          <a:prstGeom prst="rect">
            <a:avLst/>
          </a:prstGeom>
          <a:noFill/>
        </p:spPr>
        <p:txBody>
          <a:bodyPr wrap="square" anchor="t" lIns="0" rIns="0" tIns="0" bIns="0">
            <a:spAutoFit/>
          </a:bodyPr>
          <a:lstStyle/>
          <a:p>
            <a:pPr algn="ctr">
              <a:lnSpc>
                <a:spcPct val="100000"/>
              </a:lnSpc>
            </a:pPr>
            <a:r>
              <a:rPr sz="1400" b="1">
                <a:solidFill>
                  <a:srgbClr val="FFFFFF"/>
                </a:solidFill>
                <a:latin typeface="Calibri"/>
              </a:rPr>
              <a:t>1</a:t>
            </a:r>
          </a:p>
        </p:txBody>
      </p:sp>
      <p:sp>
        <p:nvSpPr>
          <p:cNvPr id="9" name="TextBox 8"/>
          <p:cNvSpPr txBox="1"/>
          <p:nvPr/>
        </p:nvSpPr>
        <p:spPr>
          <a:xfrm>
            <a:off x="1243584" y="2011680"/>
            <a:ext cx="10143439" cy="621792"/>
          </a:xfrm>
          <a:prstGeom prst="rect">
            <a:avLst/>
          </a:prstGeom>
          <a:noFill/>
        </p:spPr>
        <p:txBody>
          <a:bodyPr wrap="square" anchor="ctr" lIns="0" rIns="0" tIns="0" bIns="0">
            <a:spAutoFit/>
          </a:bodyPr>
          <a:lstStyle/>
          <a:p>
            <a:pPr algn="l">
              <a:lnSpc>
                <a:spcPct val="112000"/>
              </a:lnSpc>
            </a:pPr>
            <a:r>
              <a:rPr sz="1400" b="0">
                <a:solidFill>
                  <a:srgbClr val="1B222A"/>
                </a:solidFill>
                <a:latin typeface="Calibri"/>
              </a:rPr>
              <a:t>A phone charges from a laptop but never appears on it. What does that tell you immediately, and what would you test next?</a:t>
            </a:r>
          </a:p>
        </p:txBody>
      </p:sp>
      <p:sp>
        <p:nvSpPr>
          <p:cNvPr id="10" name="Rounded Rectangle 9"/>
          <p:cNvSpPr/>
          <p:nvPr/>
        </p:nvSpPr>
        <p:spPr>
          <a:xfrm>
            <a:off x="566928" y="2907791"/>
            <a:ext cx="11057839" cy="896112"/>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768096" y="3182111"/>
            <a:ext cx="310896" cy="310896"/>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68096" y="3209544"/>
            <a:ext cx="310896" cy="274320"/>
          </a:xfrm>
          <a:prstGeom prst="rect">
            <a:avLst/>
          </a:prstGeom>
          <a:noFill/>
        </p:spPr>
        <p:txBody>
          <a:bodyPr wrap="square" anchor="t" lIns="0" rIns="0" tIns="0" bIns="0">
            <a:spAutoFit/>
          </a:bodyPr>
          <a:lstStyle/>
          <a:p>
            <a:pPr algn="ctr">
              <a:lnSpc>
                <a:spcPct val="100000"/>
              </a:lnSpc>
            </a:pPr>
            <a:r>
              <a:rPr sz="1400" b="1">
                <a:solidFill>
                  <a:srgbClr val="FFFFFF"/>
                </a:solidFill>
                <a:latin typeface="Calibri"/>
              </a:rPr>
              <a:t>2</a:t>
            </a:r>
          </a:p>
        </p:txBody>
      </p:sp>
      <p:sp>
        <p:nvSpPr>
          <p:cNvPr id="13" name="TextBox 12"/>
          <p:cNvSpPr txBox="1"/>
          <p:nvPr/>
        </p:nvSpPr>
        <p:spPr>
          <a:xfrm>
            <a:off x="1243584" y="3090672"/>
            <a:ext cx="10143439" cy="621792"/>
          </a:xfrm>
          <a:prstGeom prst="rect">
            <a:avLst/>
          </a:prstGeom>
          <a:noFill/>
        </p:spPr>
        <p:txBody>
          <a:bodyPr wrap="square" anchor="ctr" lIns="0" rIns="0" tIns="0" bIns="0">
            <a:spAutoFit/>
          </a:bodyPr>
          <a:lstStyle/>
          <a:p>
            <a:pPr algn="l">
              <a:lnSpc>
                <a:spcPct val="112000"/>
              </a:lnSpc>
            </a:pPr>
            <a:r>
              <a:rPr sz="1400" b="0">
                <a:solidFill>
                  <a:srgbClr val="1B222A"/>
                </a:solidFill>
                <a:latin typeface="Calibri"/>
              </a:rPr>
              <a:t>Why is a fingerprint the hardest authentication factor to recover from once it is compromised?</a:t>
            </a:r>
          </a:p>
        </p:txBody>
      </p:sp>
      <p:sp>
        <p:nvSpPr>
          <p:cNvPr id="14" name="Rounded Rectangle 13"/>
          <p:cNvSpPr/>
          <p:nvPr/>
        </p:nvSpPr>
        <p:spPr>
          <a:xfrm>
            <a:off x="566928" y="3986783"/>
            <a:ext cx="11057839" cy="896112"/>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8096" y="4261103"/>
            <a:ext cx="310896" cy="310896"/>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68096" y="4288536"/>
            <a:ext cx="310896" cy="274320"/>
          </a:xfrm>
          <a:prstGeom prst="rect">
            <a:avLst/>
          </a:prstGeom>
          <a:noFill/>
        </p:spPr>
        <p:txBody>
          <a:bodyPr wrap="square" anchor="t" lIns="0" rIns="0" tIns="0" bIns="0">
            <a:spAutoFit/>
          </a:bodyPr>
          <a:lstStyle/>
          <a:p>
            <a:pPr algn="ctr">
              <a:lnSpc>
                <a:spcPct val="100000"/>
              </a:lnSpc>
            </a:pPr>
            <a:r>
              <a:rPr sz="1400" b="1">
                <a:solidFill>
                  <a:srgbClr val="FFFFFF"/>
                </a:solidFill>
                <a:latin typeface="Calibri"/>
              </a:rPr>
              <a:t>3</a:t>
            </a:r>
          </a:p>
        </p:txBody>
      </p:sp>
      <p:sp>
        <p:nvSpPr>
          <p:cNvPr id="17" name="TextBox 16"/>
          <p:cNvSpPr txBox="1"/>
          <p:nvPr/>
        </p:nvSpPr>
        <p:spPr>
          <a:xfrm>
            <a:off x="1243584" y="4169663"/>
            <a:ext cx="10143439" cy="621792"/>
          </a:xfrm>
          <a:prstGeom prst="rect">
            <a:avLst/>
          </a:prstGeom>
          <a:noFill/>
        </p:spPr>
        <p:txBody>
          <a:bodyPr wrap="square" anchor="ctr" lIns="0" rIns="0" tIns="0" bIns="0">
            <a:spAutoFit/>
          </a:bodyPr>
          <a:lstStyle/>
          <a:p>
            <a:pPr algn="l">
              <a:lnSpc>
                <a:spcPct val="112000"/>
              </a:lnSpc>
            </a:pPr>
            <a:r>
              <a:rPr sz="1400" b="0">
                <a:solidFill>
                  <a:srgbClr val="1B222A"/>
                </a:solidFill>
                <a:latin typeface="Calibri"/>
              </a:rPr>
              <a:t>A bank asks for a password and your mother's maiden name. Is that two-factor authentication? Explain.</a:t>
            </a:r>
          </a:p>
        </p:txBody>
      </p:sp>
      <p:sp>
        <p:nvSpPr>
          <p:cNvPr id="18" name="TextBox 17"/>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The Checkpoint quiz covers all three lessons and gives feedback after every answer.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685800"/>
            <a:ext cx="11057839" cy="274320"/>
          </a:xfrm>
          <a:prstGeom prst="rect">
            <a:avLst/>
          </a:prstGeom>
          <a:noFill/>
        </p:spPr>
        <p:txBody>
          <a:bodyPr wrap="square" anchor="t" lIns="0" rIns="0" tIns="0" bIns="0">
            <a:spAutoFit/>
          </a:bodyPr>
          <a:lstStyle/>
          <a:p>
            <a:pPr algn="l">
              <a:lnSpc>
                <a:spcPct val="100000"/>
              </a:lnSpc>
            </a:pPr>
            <a:r>
              <a:rPr sz="1200" b="1">
                <a:solidFill>
                  <a:srgbClr val="8FB8DC"/>
                </a:solidFill>
                <a:latin typeface="Calibri"/>
              </a:rPr>
              <a:t>LESSON COMPLETE</a:t>
            </a:r>
          </a:p>
        </p:txBody>
      </p:sp>
      <p:sp>
        <p:nvSpPr>
          <p:cNvPr id="4" name="TextBox 3"/>
          <p:cNvSpPr txBox="1"/>
          <p:nvPr/>
        </p:nvSpPr>
        <p:spPr>
          <a:xfrm>
            <a:off x="566928" y="1051560"/>
            <a:ext cx="11057839" cy="548640"/>
          </a:xfrm>
          <a:prstGeom prst="rect">
            <a:avLst/>
          </a:prstGeom>
          <a:noFill/>
        </p:spPr>
        <p:txBody>
          <a:bodyPr wrap="square" anchor="t" lIns="0" rIns="0" tIns="0" bIns="0">
            <a:spAutoFit/>
          </a:bodyPr>
          <a:lstStyle/>
          <a:p>
            <a:pPr algn="l">
              <a:lnSpc>
                <a:spcPct val="100000"/>
              </a:lnSpc>
            </a:pPr>
            <a:r>
              <a:rPr sz="3400" b="1">
                <a:solidFill>
                  <a:srgbClr val="FFFFFF"/>
                </a:solidFill>
                <a:latin typeface="Calibri"/>
              </a:rPr>
              <a:t>What to take with you</a:t>
            </a:r>
          </a:p>
        </p:txBody>
      </p:sp>
      <p:sp>
        <p:nvSpPr>
          <p:cNvPr id="5" name="Rounded Rectangle 4"/>
          <p:cNvSpPr/>
          <p:nvPr/>
        </p:nvSpPr>
        <p:spPr>
          <a:xfrm>
            <a:off x="566928" y="1965960"/>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68096" y="2130552"/>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Ports</a:t>
            </a:r>
          </a:p>
        </p:txBody>
      </p:sp>
      <p:sp>
        <p:nvSpPr>
          <p:cNvPr id="7" name="TextBox 6"/>
          <p:cNvSpPr txBox="1"/>
          <p:nvPr/>
        </p:nvSpPr>
        <p:spPr>
          <a:xfrm>
            <a:off x="768096" y="2496312"/>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USB, HDMI, Ethernet, audio, power — and power carries no data.</a:t>
            </a:r>
          </a:p>
        </p:txBody>
      </p:sp>
      <p:sp>
        <p:nvSpPr>
          <p:cNvPr id="8" name="Rounded Rectangle 7"/>
          <p:cNvSpPr/>
          <p:nvPr/>
        </p:nvSpPr>
        <p:spPr>
          <a:xfrm>
            <a:off x="6233007" y="1965960"/>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434175" y="2130552"/>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Diagnosis</a:t>
            </a:r>
          </a:p>
        </p:txBody>
      </p:sp>
      <p:sp>
        <p:nvSpPr>
          <p:cNvPr id="10" name="TextBox 9"/>
          <p:cNvSpPr txBox="1"/>
          <p:nvPr/>
        </p:nvSpPr>
        <p:spPr>
          <a:xfrm>
            <a:off x="6434175" y="2496312"/>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change one thing at a time, split the problem in half, suspect what changed.</a:t>
            </a:r>
          </a:p>
        </p:txBody>
      </p:sp>
      <p:sp>
        <p:nvSpPr>
          <p:cNvPr id="11" name="Rounded Rectangle 10"/>
          <p:cNvSpPr/>
          <p:nvPr/>
        </p:nvSpPr>
        <p:spPr>
          <a:xfrm>
            <a:off x="566928" y="3593591"/>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68096" y="3758183"/>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Health and e-waste</a:t>
            </a:r>
          </a:p>
        </p:txBody>
      </p:sp>
      <p:sp>
        <p:nvSpPr>
          <p:cNvPr id="13" name="TextBox 12"/>
          <p:cNvSpPr txBox="1"/>
          <p:nvPr/>
        </p:nvSpPr>
        <p:spPr>
          <a:xfrm>
            <a:off x="768096" y="4123944"/>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20-20-20, move every hour, wipe the drive, never the household bin.</a:t>
            </a:r>
          </a:p>
        </p:txBody>
      </p:sp>
      <p:sp>
        <p:nvSpPr>
          <p:cNvPr id="14" name="Rounded Rectangle 13"/>
          <p:cNvSpPr/>
          <p:nvPr/>
        </p:nvSpPr>
        <p:spPr>
          <a:xfrm>
            <a:off x="6233007" y="3593591"/>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434175" y="3758183"/>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Authentication</a:t>
            </a:r>
          </a:p>
        </p:txBody>
      </p:sp>
      <p:sp>
        <p:nvSpPr>
          <p:cNvPr id="16" name="TextBox 15"/>
          <p:cNvSpPr txBox="1"/>
          <p:nvPr/>
        </p:nvSpPr>
        <p:spPr>
          <a:xfrm>
            <a:off x="6434175" y="4123944"/>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know, have, are — each with a weakness. Two factors must come from two categories.</a:t>
            </a:r>
          </a:p>
        </p:txBody>
      </p:sp>
      <p:sp>
        <p:nvSpPr>
          <p:cNvPr id="17" name="TextBox 16"/>
          <p:cNvSpPr txBox="1"/>
          <p:nvPr/>
        </p:nvSpPr>
        <p:spPr>
          <a:xfrm>
            <a:off x="566928" y="5989320"/>
            <a:ext cx="11057839" cy="365760"/>
          </a:xfrm>
          <a:prstGeom prst="rect">
            <a:avLst/>
          </a:prstGeom>
          <a:noFill/>
        </p:spPr>
        <p:txBody>
          <a:bodyPr wrap="square" anchor="t" lIns="0" rIns="0" tIns="0" bIns="0">
            <a:spAutoFit/>
          </a:bodyPr>
          <a:lstStyle/>
          <a:p>
            <a:pPr algn="l">
              <a:lnSpc>
                <a:spcPct val="100000"/>
              </a:lnSpc>
            </a:pPr>
            <a:r>
              <a:rPr sz="1400" b="1">
                <a:solidFill>
                  <a:srgbClr val="8FB8DC"/>
                </a:solidFill>
                <a:latin typeface="Calibri"/>
              </a:rPr>
              <a:t>Next up  ·  Lesson 4: Checkpoint — 40 marks, and the end of the course</a:t>
            </a:r>
          </a:p>
        </p:txBody>
      </p:sp>
      <p:sp>
        <p:nvSpPr>
          <p:cNvPr id="18" name="TextBox 17"/>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7C99"/>
                </a:solidFill>
                <a:latin typeface="Calibri"/>
              </a:rPr>
              <a:t>11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