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lesson covers three of the four jobs: output, processing and storage.</a:t>
            </a:r>
          </a:p>
          <a:p>
            <a:r>
              <a:t>It is also the lesson that unlocks the marked task at the end of the topic, because by the</a:t>
            </a:r>
          </a:p>
          <a:p>
            <a:r>
              <a:t>end of it you will be able to read a laptop advert and say which numbers matter for a given</a:t>
            </a:r>
          </a:p>
          <a:p>
            <a:r>
              <a:t>person and which ones are there to fill the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Five objectives, which makes this the longest lesson in the topic. That is deliberate: the</a:t>
            </a:r>
          </a:p>
          <a:p>
            <a:r>
              <a:t>marked task at the end asks you to compare three real machines against a budget, and four of</a:t>
            </a:r>
          </a:p>
          <a:p>
            <a:r>
              <a:t>these five objectives are what you need to do it.</a:t>
            </a:r>
          </a:p>
          <a:p>
            <a:r>
              <a:t>The fifth, estimating capacity, is the one people skip and then get wrong. Knowing that a</a:t>
            </a:r>
          </a:p>
          <a:p>
            <a:r>
              <a:t>gigabyte is bigger than a megabyte is not the objective. Working out whether 256 gigabytes is</a:t>
            </a:r>
          </a:p>
          <a:p>
            <a:r>
              <a:t>enough for a specific person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Six output devices, and two terms you must know for the quiz: softcopy and hardcopy.</a:t>
            </a:r>
          </a:p>
          <a:p>
            <a:r>
              <a:t>Softcopy is output you can only see on a screen. Hardcopy is output you can hold. A printed</a:t>
            </a:r>
          </a:p>
          <a:p>
            <a:r>
              <a:t>page is hardcopy; the same document on your monitor is softcopy.</a:t>
            </a:r>
          </a:p>
          <a:p>
            <a:r>
              <a:t>Two details worth your attention. On projectors: brightness matters more than resolution in</a:t>
            </a:r>
          </a:p>
          <a:p>
            <a:r>
              <a:t>a lit classroom. A very sharp, very dim projector is useless at eleven in the morning. On</a:t>
            </a:r>
          </a:p>
          <a:p>
            <a:r>
              <a:t>printers: inkjet for photos and colour, laser for volume and crisp text — which is why the</a:t>
            </a:r>
          </a:p>
          <a:p>
            <a:r>
              <a:t>school office has a laser and your aunt has an inkjet. The reason is cost per page: laser</a:t>
            </a:r>
          </a:p>
          <a:p>
            <a:r>
              <a:t>toner is expensive to buy and cheap per page; inkjet cartridges are the other way round.</a:t>
            </a:r>
          </a:p>
          <a:p>
            <a:r>
              <a:t>And actuators, the category people never think of as output. Output that moves something: a</a:t>
            </a:r>
          </a:p>
          <a:p>
            <a:r>
              <a:t>printer motor, the vibration in your phone, a robot arm. If the computer caused it to happen</a:t>
            </a:r>
          </a:p>
          <a:p>
            <a:r>
              <a:t>in the physical world, that is output.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slide that unlocks the marked task, so give it a minute.</a:t>
            </a:r>
          </a:p>
          <a:p>
            <a:r>
              <a:t>Three numbers on every spec sheet. Gigahertz is clock speed — how many billion basic</a:t>
            </a:r>
          </a:p>
          <a:p>
            <a:r>
              <a:t>operations per second. Cores are independent workers on one chip; four cores genuinely handle</a:t>
            </a:r>
          </a:p>
          <a:p>
            <a:r>
              <a:t>four things at once. Gigabytes of RAM is how much work can stay open simultaneously.</a:t>
            </a:r>
          </a:p>
          <a:p>
            <a:r>
              <a:t>Now the analogy that makes RAM and storage click, and it is worth memorising. RAM is the desk</a:t>
            </a:r>
          </a:p>
          <a:p>
            <a:r>
              <a:t>surface: fast, and everything you are working on right now is spread across it. Storage is</a:t>
            </a:r>
          </a:p>
          <a:p>
            <a:r>
              <a:t>the drawers: slower, much bigger, and things stay there when you go home.</a:t>
            </a:r>
          </a:p>
          <a:p>
            <a:r>
              <a:t>Two consequences. Cut the power and the desk is swept clean instantly — that is why unsaved</a:t>
            </a:r>
          </a:p>
          <a:p>
            <a:r>
              <a:t>work disappears. And if your desk is too small you spend all your time fetching things from</a:t>
            </a:r>
          </a:p>
          <a:p>
            <a:r>
              <a:t>the drawers, which is exactly why a machine short of RAM crawls.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Capacity climbs in steps of roughly a thousand: kilobyte, megabyte, gigabyte, terabyte. Fix</a:t>
            </a:r>
          </a:p>
          <a:p>
            <a:r>
              <a:t>the sense of scale in your head with the line at the bottom — a photo is a few megabytes, a</a:t>
            </a:r>
          </a:p>
          <a:p>
            <a:r>
              <a:t>film is a few gigabytes, a laptop drive is usually between 256 gigabytes and a terabyte.</a:t>
            </a:r>
          </a:p>
          <a:p>
            <a:r>
              <a:t>The comparison that matters for your marked task is the first two. A hard drive is spinning</a:t>
            </a:r>
          </a:p>
          <a:p>
            <a:r>
              <a:t>magnetic disks: cheap per gigabyte, large, but slow and easily killed by a knock. A</a:t>
            </a:r>
          </a:p>
          <a:p>
            <a:r>
              <a:t>solid-state drive has no moving parts: much faster, much tougher, more expensive per</a:t>
            </a:r>
          </a:p>
          <a:p>
            <a:r>
              <a:t>gigabyte. This is why a cheap laptop with an SSD often feels quicker than an expensive one</a:t>
            </a:r>
          </a:p>
          <a:p>
            <a:r>
              <a:t>with a hard drive — and that is a Checkpoint question, so remember it.</a:t>
            </a:r>
          </a:p>
          <a:p>
            <a:r>
              <a:t>Cloud storage is simply files on someone else's servers, with one condition: a connection.</a:t>
            </a:r>
          </a:p>
          <a:p>
            <a:r>
              <a:t>And backups are the one non-negotiable item on the slide. Drives fail without warning.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is the fifth objective, and it is the one people lose marks on, because they know</a:t>
            </a:r>
          </a:p>
          <a:p>
            <a:r>
              <a:t>the units and cannot use them.</a:t>
            </a:r>
          </a:p>
          <a:p>
            <a:r>
              <a:t>Four units, each roughly a thousand times the last: kilobyte, megabyte, gigabyte, terabyte.</a:t>
            </a:r>
          </a:p>
          <a:p>
            <a:r>
              <a:t>Then the anchor sizes, and I want you to memorise these four because you cannot estimate</a:t>
            </a:r>
          </a:p>
          <a:p>
            <a:r>
              <a:t>anything without them. A page of text is about fifty kilobytes. A photo is about four</a:t>
            </a:r>
          </a:p>
          <a:p>
            <a:r>
              <a:t>megabytes. A song is about five megabytes. An hour of video is about two gigabytes.</a:t>
            </a:r>
          </a:p>
          <a:p>
            <a:r>
              <a:t>Now the method, which is four steps. List and count — how many of each kind of file, and be</a:t>
            </a:r>
          </a:p>
          <a:p>
            <a:r>
              <a:t>specific; "lots of photos" is not a number. Multiply count by typical size, one line per kind</a:t>
            </a:r>
          </a:p>
          <a:p>
            <a:r>
              <a:t>of file. Convert everything to the same unit before you add, because that is where the</a:t>
            </a:r>
          </a:p>
          <a:p>
            <a:r>
              <a:t>arithmetic goes wrong. And add the backup, which doubles the figure.</a:t>
            </a:r>
          </a:p>
          <a:p>
            <a:r>
              <a:t>Work through the example at the bottom with me. Five hundred photos at four megabytes is</a:t>
            </a:r>
          </a:p>
          <a:p>
            <a:r>
              <a:t>about two gigabytes. Two hundred songs is about one gigabyte. Ten hours of video at two</a:t>
            </a:r>
          </a:p>
          <a:p>
            <a:r>
              <a:t>gigabytes an hour is twenty. Total, about twenty-three gigabytes — so a thirty-two gigabyte</a:t>
            </a:r>
          </a:p>
          <a:p>
            <a:r>
              <a:t>drive looks fine until you remember the backup copy, and then it is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Both activities here are rehearsals for the marked task, so treat them that way.</a:t>
            </a:r>
          </a:p>
          <a:p>
            <a:r>
              <a:t>Activity one: twenty-five seats, a printer, and reasons. It is a lit classroom with a lot of</a:t>
            </a:r>
          </a:p>
          <a:p>
            <a:r>
              <a:t>text printing, so the answers on slide three point one way — but I want the reason written</a:t>
            </a:r>
          </a:p>
          <a:p>
            <a:r>
              <a:t>down, not the brand name. A specification with no reasons earns nothing, because anybody can</a:t>
            </a:r>
          </a:p>
          <a:p>
            <a:r>
              <a:t>copy a specification off a website.</a:t>
            </a:r>
          </a:p>
          <a:p>
            <a:r>
              <a:t>Activity two is the four-step method from slide six, applied to a list I will give you. Show</a:t>
            </a:r>
          </a:p>
          <a:p>
            <a:r>
              <a:t>the working. If the arithmetic goes wrong but the method is visible, that is a conversation.</a:t>
            </a:r>
          </a:p>
          <a:p>
            <a:r>
              <a:t>If only the answer is there, there is nothing to talk about.</a:t>
            </a:r>
          </a:p>
          <a:p>
            <a:r>
              <a:t>And do not forget the backup copy. Every year somebody recommends a drive that fits the files</a:t>
            </a:r>
          </a:p>
          <a:p>
            <a:r>
              <a:t>exactly, which means it fits the files and nothing else.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one: the SSD has no moving parts and reaches data far faster, and most of what makes</a:t>
            </a:r>
          </a:p>
          <a:p>
            <a:r>
              <a:t>a machine feel slow is waiting for the drive rather than waiting for the processor.</a:t>
            </a:r>
          </a:p>
          <a:p>
            <a:r>
              <a:t>Question two: three hundred photos at four megabytes is about one point two gigabytes. Forty</a:t>
            </a:r>
          </a:p>
          <a:p>
            <a:r>
              <a:t>hours of video at two gigabytes an hour is eighty. Documents are negligible next to that. So</a:t>
            </a:r>
          </a:p>
          <a:p>
            <a:r>
              <a:t>roughly eighty-one gigabytes, and about a hundred and sixty with a backup. Notice that the</a:t>
            </a:r>
          </a:p>
          <a:p>
            <a:r>
              <a:t>video swamps everything else — that is the real lesson of the question.</a:t>
            </a:r>
          </a:p>
          <a:p>
            <a:r>
              <a:t>Question three is the RAM and storage distinction from slide four, and it is the one that</a:t>
            </a:r>
          </a:p>
          <a:p>
            <a:r>
              <a:t>catches people. The machine is short of RAM, not disk space. Free space in the drawers does</a:t>
            </a:r>
          </a:p>
          <a:p>
            <a:r>
              <a:t>not make the desk any bigger.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Softcopy and hardcopy, the three numbers on a spec sheet, the desk-and-drawers picture of RAM</a:t>
            </a:r>
          </a:p>
          <a:p>
            <a:r>
              <a:t>and storage, and the four-step way to estimate capacity — ending with doubling it for the</a:t>
            </a:r>
          </a:p>
          <a:p>
            <a:r>
              <a:t>backup.</a:t>
            </a:r>
          </a:p>
          <a:p>
            <a:r>
              <a:t>Next is the last content lesson of the course: how everything plugs together, what to do when</a:t>
            </a:r>
          </a:p>
          <a:p>
            <a:r>
              <a:t>a device is not recognised, how to work at a computer without wrecking your neck or the</a:t>
            </a:r>
          </a:p>
          <a:p>
            <a:r>
              <a:t>planet, and how you prove to a machine that you are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8FB8DC"/>
                </a:solidFill>
                <a:latin typeface="Calibri"/>
              </a:rPr>
              <a:t>TOPIC 03 · HARDWARE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874519"/>
            <a:ext cx="14630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600" b="1">
                <a:solidFill>
                  <a:srgbClr val="2E6EA8"/>
                </a:solidFill>
                <a:latin typeface="Calibri"/>
              </a:rPr>
              <a:t>L2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50008" y="2057400"/>
            <a:ext cx="9229039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FFFFFF"/>
                </a:solidFill>
                <a:latin typeface="Calibri"/>
              </a:rPr>
              <a:t>Monitors, printers and storage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50008" y="3200400"/>
            <a:ext cx="776599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C8D8E6"/>
                </a:solidFill>
                <a:latin typeface="Calibri"/>
              </a:rPr>
              <a:t>Output you can see and output you can hold, the two numbers that decide how fast a machine feels, and where your files actually live.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4892040"/>
            <a:ext cx="2743200" cy="31750"/>
          </a:xfrm>
          <a:prstGeom prst="rect">
            <a:avLst/>
          </a:prstGeom>
          <a:solidFill>
            <a:srgbClr val="2E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512064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9FB6C8"/>
                </a:solidFill>
                <a:latin typeface="Calibri"/>
              </a:rPr>
              <a:t>Lesson 2 of 4 · Two practice activities · Assessed in the Topic 03 Checkpoint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OBJECTIVES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What you will be able to 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Five things you should be able to do without notes by the end of this lesson.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5428335" cy="1191768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13232" y="1975104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13232" y="1984248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" y="1975104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Compare display devices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2322576"/>
            <a:ext cx="5135727" cy="5516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Compare monitors and projectors on the specifications that actually matter.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96431" y="1828800"/>
            <a:ext cx="5428335" cy="1191768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6342735" y="1975104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342735" y="1984248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1919" y="1975104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Choose a printer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2322576"/>
            <a:ext cx="5135727" cy="5516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Choose between inkjet and laser for a stated purpose, and justify it on cost per page.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221736"/>
            <a:ext cx="5428335" cy="1191768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713232" y="3368040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713232" y="3377184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42416" y="3368040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Softcopy vs hardcopy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2" y="3715512"/>
            <a:ext cx="5135727" cy="5516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Distinguish output you can only see from output you can hold.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96431" y="3221736"/>
            <a:ext cx="5428335" cy="1191768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6342735" y="3368040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342735" y="3377184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71919" y="3368040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Compare storage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42735" y="3715512"/>
            <a:ext cx="5135727" cy="5516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Compare HDD, SSD, flash and cloud on speed, cost, capacity and durability.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4614672"/>
            <a:ext cx="5428335" cy="1191768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713232" y="4760976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713232" y="4770120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2416" y="4760976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Estimate capacity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3232" y="5108448"/>
            <a:ext cx="5135727" cy="5516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Order the capacity units and estimate the storage a given set of files needs.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Five objectives — this is the longest lesson in the topic, and the one the marked task leans 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OUTPUT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Getting results out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664208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13232" y="1810512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Monitors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157984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The main output device. Size in inches, sharpness in resolution — 1920×1080 is standard.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9930" y="1664208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466234" y="1810512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Projectors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66234" y="2157984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A monitor for a room. Brightness matters more than resolution in a lit classroom.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2932" y="1664208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219236" y="1810512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Printers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19236" y="2157984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Hardcopy. Inkjet for photos and colour, laser for volume and crisp text.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739896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13232" y="3886200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Speakers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232" y="4233672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Audio output for media, alerts and accessibility tools like screen readers.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19930" y="3739896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4466234" y="3886200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Headsets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66234" y="4233672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Private audio output, usually paired with a microphone as an input device.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72932" y="3739896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219236" y="3886200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Actuators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19236" y="4233672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Output that moves something: a printer motor, a vibration, a robot arm.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Softcopy is output you can only see on a screen. Hardcopy is output you can hold.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PROCESSING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The processor and its workbench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426464"/>
            <a:ext cx="3551834" cy="1143000"/>
          </a:xfrm>
          <a:prstGeom prst="roundRect">
            <a:avLst>
              <a:gd name="adj" fmla="val 4000"/>
            </a:avLst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94944" y="1554480"/>
            <a:ext cx="329580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Calibri"/>
              </a:rPr>
              <a:t>GHz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4944" y="2066543"/>
            <a:ext cx="329580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C8D8E6"/>
                </a:solidFill>
                <a:latin typeface="Calibri"/>
              </a:rPr>
              <a:t>clock speed — how many billion basic operations the CPU handles each second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9930" y="1426464"/>
            <a:ext cx="3551834" cy="1143000"/>
          </a:xfrm>
          <a:prstGeom prst="roundRect">
            <a:avLst>
              <a:gd name="adj" fmla="val 4000"/>
            </a:avLst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447946" y="1554480"/>
            <a:ext cx="329580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Calibri"/>
              </a:rPr>
              <a:t>Cores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47946" y="2066543"/>
            <a:ext cx="329580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C8D8E6"/>
                </a:solidFill>
                <a:latin typeface="Calibri"/>
              </a:rPr>
              <a:t>independent workers on one chip — four cores handle four tasks at once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2932" y="1426464"/>
            <a:ext cx="3551834" cy="1143000"/>
          </a:xfrm>
          <a:prstGeom prst="roundRect">
            <a:avLst>
              <a:gd name="adj" fmla="val 4000"/>
            </a:avLst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200948" y="1554480"/>
            <a:ext cx="329580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Calibri"/>
              </a:rPr>
              <a:t>GB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00948" y="2066543"/>
            <a:ext cx="329580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C8D8E6"/>
                </a:solidFill>
                <a:latin typeface="Calibri"/>
              </a:rPr>
              <a:t>RAM capacity — how much work can stay open at the same time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2843784"/>
            <a:ext cx="5400903" cy="2962655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49808" y="3008376"/>
            <a:ext cx="5035143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RAM — the desk surface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3392424"/>
            <a:ext cx="5035143" cy="227685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Fast, temporary and volatile. Everything you have open sits here. Cut the power and it is gone instantly. Run short of it and the machine crawls.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23863" y="2843784"/>
            <a:ext cx="5400903" cy="2962655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406743" y="3008376"/>
            <a:ext cx="5035143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Storage — the drawers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6743" y="3392424"/>
            <a:ext cx="5035143" cy="227685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Slower, permanent and much larger. Files, programs and the operating system live here and survive being switched off.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Read a spec sheet as: how fast it thinks (GHz), how many things at once (cores), how much it can hold open (GB of RAM).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STORAGE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Where files actually live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Capacity climbs in steps of roughly a thousand: KB → MB → GB → TB.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19656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1965960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Hard drive (HDD)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313432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Spinning magnetic disks. Cheap per gigabyte, large, but slower and easily damaged by a knock.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9930" y="1819656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466234" y="1965960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Solid-state (SSD)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66234" y="2313432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No moving parts. Much faster and tougher, costs more per gigabyte. Standard in new laptops.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2932" y="1819656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219236" y="1965960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Flash memory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9236" y="2313432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USB sticks and memory cards. Portable and convenient — and the easiest thing in the world to lose.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895344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13232" y="4041648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Optical discs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" y="4389120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CDs and DVDs. Nearly obsolete: low capacity, and few new machines have a drive.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19930" y="3895344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466234" y="4041648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Cloud storage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66234" y="4389120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Files kept on someone else's servers, reachable anywhere — as long as you have a connection.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72932" y="3895344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219236" y="4041648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Backups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19236" y="4389120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A second copy in a different place. Not optional: drives fail without warning.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A photo is a few MB. A film is a few GB. A laptop drive is usually 256 GB to 1 TB.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CAPACITY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How much storage does that actually need?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426464"/>
            <a:ext cx="5400903" cy="146304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572768"/>
            <a:ext cx="50351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0F2A44"/>
                </a:solidFill>
                <a:latin typeface="Calibri"/>
              </a:rPr>
              <a:t>The units, in order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1920240"/>
            <a:ext cx="503514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1B222A"/>
                </a:solidFill>
                <a:latin typeface="Calibri"/>
              </a:rPr>
              <a:t>Each step is roughly a thousand times the one before.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414016"/>
            <a:ext cx="503514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D6FB8"/>
                </a:solidFill>
                <a:latin typeface="Calibri"/>
              </a:rPr>
              <a:t>KB → MB → GB → TB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23863" y="1426464"/>
            <a:ext cx="5400903" cy="146304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406743" y="1572768"/>
            <a:ext cx="50351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0F2A44"/>
                </a:solidFill>
                <a:latin typeface="Calibri"/>
              </a:rPr>
              <a:t>The sizes worth memorising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6743" y="1920240"/>
            <a:ext cx="503514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1B222A"/>
                </a:solidFill>
                <a:latin typeface="Calibri"/>
              </a:rPr>
              <a:t>A page of text is about 50 KB. The other three anchor figures are enough for any question you will be asked.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6743" y="2414016"/>
            <a:ext cx="503514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D6FB8"/>
                </a:solidFill>
                <a:latin typeface="Calibri"/>
              </a:rPr>
              <a:t>Photo ≈ 4 MB · Song ≈ 5 MB · Video ≈ 2 GB per hour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570732"/>
            <a:ext cx="261358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13232" y="3717036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13232" y="3726180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2416" y="3717036"/>
            <a:ext cx="1991791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F2A44"/>
                </a:solidFill>
                <a:latin typeface="Calibri"/>
              </a:rPr>
              <a:t>List and count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" y="4064508"/>
            <a:ext cx="232097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" b="0">
                <a:solidFill>
                  <a:srgbClr val="1B222A"/>
                </a:solidFill>
                <a:latin typeface="Calibri"/>
              </a:rPr>
              <a:t>How many of each kind of file, not just "lots of photos".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81679" y="3570732"/>
            <a:ext cx="261358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3527983" y="3717036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3527983" y="3726180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57167" y="3717036"/>
            <a:ext cx="1991791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F2A44"/>
                </a:solidFill>
                <a:latin typeface="Calibri"/>
              </a:rPr>
              <a:t>Multiply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27983" y="4064508"/>
            <a:ext cx="232097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" b="0">
                <a:solidFill>
                  <a:srgbClr val="1B222A"/>
                </a:solidFill>
                <a:latin typeface="Calibri"/>
              </a:rPr>
              <a:t>Count × typical size, one line per kind of file.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96431" y="3570732"/>
            <a:ext cx="261358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6342735" y="3717036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342735" y="3726180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71919" y="3717036"/>
            <a:ext cx="1991791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F2A44"/>
                </a:solidFill>
                <a:latin typeface="Calibri"/>
              </a:rPr>
              <a:t>Convert once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42735" y="4064508"/>
            <a:ext cx="232097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" b="0">
                <a:solidFill>
                  <a:srgbClr val="1B222A"/>
                </a:solidFill>
                <a:latin typeface="Calibri"/>
              </a:rPr>
              <a:t>Bring everything to the same unit before you add it up.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11183" y="3570732"/>
            <a:ext cx="2613583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9157487" y="3717036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9157487" y="3726180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86671" y="3717036"/>
            <a:ext cx="1991791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F2A44"/>
                </a:solidFill>
                <a:latin typeface="Calibri"/>
              </a:rPr>
              <a:t>Add the backup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57487" y="4064508"/>
            <a:ext cx="2320975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" b="0">
                <a:solidFill>
                  <a:srgbClr val="1B222A"/>
                </a:solidFill>
                <a:latin typeface="Calibri"/>
              </a:rPr>
              <a:t>A second copy doubles the figure. Storage plans that forget this fail in month two.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Worked example: 500 photos ≈ 2 GB, 200 songs ≈ 1 GB, 10 hours of video ≈ 20 GB. Total ≈ 23 GB, so 64 GB with a backup copy — not 32 GB.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PRACTICE ACTIVITIES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What you do in this lesson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426464"/>
            <a:ext cx="11057839" cy="868680"/>
          </a:xfrm>
          <a:prstGeom prst="roundRect">
            <a:avLst>
              <a:gd name="adj" fmla="val 4000"/>
            </a:avLst>
          </a:prstGeom>
          <a:solidFill>
            <a:srgbClr val="E8F1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86384" y="1572768"/>
            <a:ext cx="10618927" cy="57607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50" b="0">
                <a:solidFill>
                  <a:srgbClr val="0F2A44"/>
                </a:solidFill>
                <a:latin typeface="Calibri"/>
              </a:rPr>
              <a:t>Both activities are formative: you do them, you discuss them and you get written feedback, but they carry no marks. The marks for this topic are all in the Checkpoint.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3246120"/>
            <a:ext cx="5428335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13232" y="3392424"/>
            <a:ext cx="513572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Activity 1 — Specify a lab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3739896"/>
            <a:ext cx="5135727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Choose the monitors and one printer for a 25-seat computer lab. Give the specification and the reason for each choice, including the cost per page of the printer.
The reasons carry the lesson, not the brand names.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6431" y="3246120"/>
            <a:ext cx="5428335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2735" y="3392424"/>
            <a:ext cx="513572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Activity 2 — Storage maths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3739896"/>
            <a:ext cx="5135727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You are given a list of files with their sizes. Calculate the total, convert between units, and recommend which storage type fits — including one backup copy.
Show the working, not only the answer.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Both activities are rehearsals for the marked task, which asks the same thinking about a whole machine.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KNOWLEDGE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Before you move 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Answer these three out loud. If any of them stalls you, go back to that slide.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11057839" cy="896112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68096" y="2103120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68096" y="2130552"/>
            <a:ext cx="31089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43584" y="2011680"/>
            <a:ext cx="1014343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00" b="0">
                <a:solidFill>
                  <a:srgbClr val="1B222A"/>
                </a:solidFill>
                <a:latin typeface="Calibri"/>
              </a:rPr>
              <a:t>Why does a cheap laptop with an SSD often feel faster than an expensive one with a hard drive?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907791"/>
            <a:ext cx="11057839" cy="896112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768096" y="3182111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68096" y="3209544"/>
            <a:ext cx="31089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43584" y="3090672"/>
            <a:ext cx="1014343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00" b="0">
                <a:solidFill>
                  <a:srgbClr val="1B222A"/>
                </a:solidFill>
                <a:latin typeface="Calibri"/>
              </a:rPr>
              <a:t>A learner has 300 photos, 40 hours of video and a folder of documents. Roughly how much storage, with a backup?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986783"/>
            <a:ext cx="11057839" cy="896112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8096" y="4261103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68096" y="4288536"/>
            <a:ext cx="31089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43584" y="4169663"/>
            <a:ext cx="1014343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00" b="0">
                <a:solidFill>
                  <a:srgbClr val="1B222A"/>
                </a:solidFill>
                <a:latin typeface="Calibri"/>
              </a:rPr>
              <a:t>A machine has plenty of free disk space but slows to a crawl with ten programs open. Which component is short, and why does disk space not help?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The Checkpoint quiz covers all three lessons and gives feedback after every answer.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685800"/>
            <a:ext cx="110578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8FB8DC"/>
                </a:solidFill>
                <a:latin typeface="Calibri"/>
              </a:rPr>
              <a:t>LESSON COMPLETE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051560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FFFFFF"/>
                </a:solidFill>
                <a:latin typeface="Calibri"/>
              </a:rPr>
              <a:t>What to take with you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965960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68096" y="2130552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Softcopy vs hardcopy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496312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output you can only see, and output you can hold.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3007" y="1965960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434175" y="2130552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Three numbers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4175" y="2496312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GHz is how fast it thinks, cores is how many at once, GB of RAM is how much stays open.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3593591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68096" y="3758183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RAM vs storage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096" y="4123944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the desk and the drawers. Short of RAM is why a machine crawls.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7" y="3593591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434175" y="3758183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Estimate properly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4175" y="4123944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count, multiply, convert, then double it for the backup.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59893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8FB8DC"/>
                </a:solidFill>
                <a:latin typeface="Calibri"/>
              </a:rPr>
              <a:t>Next up  ·  Lesson 3: Connecting devices, health and environment, authentication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7C99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