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Welcome to the last topic, the one about the parts you can hold.</a:t>
            </a:r>
          </a:p>
          <a:p>
            <a:r>
              <a:t>Here is the promise, and it is a big one: by the end of this topic you will be able to pick</a:t>
            </a:r>
          </a:p>
          <a:p>
            <a:r>
              <a:t>up a component you have never seen in your life and say what it does. Not because you</a:t>
            </a:r>
          </a:p>
          <a:p>
            <a:r>
              <a:t>memorised a catalogue, but because there are only four jobs any component can do.</a:t>
            </a:r>
          </a:p>
          <a:p>
            <a:r>
              <a:t>This first lesson gives you those four jobs, and then spends its time on the first of them:</a:t>
            </a:r>
          </a:p>
          <a:p>
            <a:r>
              <a:t>getting data 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Four objectives, and the last one is the one that separates a good answer from a full-mark</a:t>
            </a:r>
          </a:p>
          <a:p>
            <a:r>
              <a:t>answer.</a:t>
            </a:r>
          </a:p>
          <a:p>
            <a:r>
              <a:t>Describe the cycle. Sort any component and defend it. Name six families of input device and</a:t>
            </a:r>
          </a:p>
          <a:p>
            <a:r>
              <a:t>say what data each captures. And then handle the awkward cases — the devices that belong to</a:t>
            </a:r>
          </a:p>
          <a:p>
            <a:r>
              <a:t>two categories at once, which is not a trick question, it is most of modern hardware.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single most useful idea in the whole course, and this is where it does its real</a:t>
            </a:r>
          </a:p>
          <a:p>
            <a:r>
              <a:t>work. Four stages: input, processing, output, storage.</a:t>
            </a:r>
          </a:p>
          <a:p>
            <a:r>
              <a:t>Follow the worked example. You type a mark — that is input. The spreadsheet averages the</a:t>
            </a:r>
          </a:p>
          <a:p>
            <a:r>
              <a:t>class — processing. The average appears on the screen — output. The file saves to the school</a:t>
            </a:r>
          </a:p>
          <a:p>
            <a:r>
              <a:t>server — storage. Same four stages, every time.</a:t>
            </a:r>
          </a:p>
          <a:p>
            <a:r>
              <a:t>Now the exam trick. Storage is listed separately even though the cycle would technically</a:t>
            </a:r>
          </a:p>
          <a:p>
            <a:r>
              <a:t>work without it. Take storage away and everything you did disappears the moment the power</a:t>
            </a:r>
          </a:p>
          <a:p>
            <a:r>
              <a:t>goes. In this country you will test that theory more often than you would like.</a:t>
            </a:r>
          </a:p>
          <a:p>
            <a:r>
              <a:t>Practise this: pick any device in this room and name its four stages out 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Look at this slide and then look back at the one before it. It is the same cycle. The only</a:t>
            </a:r>
          </a:p>
          <a:p>
            <a:r>
              <a:t>difference is that we are now pointing at physical parts instead of stages.</a:t>
            </a:r>
          </a:p>
          <a:p>
            <a:r>
              <a:t>That is the whole classification system, and it is why you do not need to memorise a</a:t>
            </a:r>
          </a:p>
          <a:p>
            <a:r>
              <a:t>catalogue of components. When you meet an unfamiliar part, ask one question: which direction</a:t>
            </a:r>
          </a:p>
          <a:p>
            <a:r>
              <a:t>is the data moving? Into the machine is input. Out of it is output. Held for later is</a:t>
            </a:r>
          </a:p>
          <a:p>
            <a:r>
              <a:t>storage. Changed along the way is processing.</a:t>
            </a:r>
          </a:p>
          <a:p>
            <a:r>
              <a:t>And note the warning at the bottom, because it is the fourth objective of this lesson. Some</a:t>
            </a:r>
          </a:p>
          <a:p>
            <a:r>
              <a:t>devices do two jobs. A touchscreen is input and output at the same time. A network card sends</a:t>
            </a:r>
          </a:p>
          <a:p>
            <a:r>
              <a:t>and receives. When that happens, say both and explain both — a full-mark answer names the</a:t>
            </a:r>
          </a:p>
          <a:p>
            <a:r>
              <a:t>double case rather than choosing one and hoping.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Six families of input device. Most of them you use daily, so let me point at the two that</a:t>
            </a:r>
          </a:p>
          <a:p>
            <a:r>
              <a:t>change how you think.</a:t>
            </a:r>
          </a:p>
          <a:p>
            <a:r>
              <a:t>First, sensors. Fingerprint readers, GPS, accelerometers, temperature sensors — input that</a:t>
            </a:r>
          </a:p>
          <a:p>
            <a:r>
              <a:t>nobody consciously enters. Your phone knows which way up it is because an accelerometer is</a:t>
            </a:r>
          </a:p>
          <a:p>
            <a:r>
              <a:t>feeding it data you never typed. That is still input, and it is the category people forget</a:t>
            </a:r>
          </a:p>
          <a:p>
            <a:r>
              <a:t>when they are asked to list input devices. It is also the category the second activity in</a:t>
            </a:r>
          </a:p>
          <a:p>
            <a:r>
              <a:t>this lesson is really testing.</a:t>
            </a:r>
          </a:p>
          <a:p>
            <a:r>
              <a:t>Second, look at the camera line: QR scanning is a camera plus software. The hardware is</a:t>
            </a:r>
          </a:p>
          <a:p>
            <a:r>
              <a:t>ordinary; the cleverness is in the instructions. That is Topic 2 showing up inside Topic 3.</a:t>
            </a:r>
          </a:p>
          <a:p>
            <a:r>
              <a:t>And the keyboard is still the fastest way to enter text accurately — learn to touch-type</a:t>
            </a:r>
          </a:p>
          <a:p>
            <a:r>
              <a:t>once and you keep it for life.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Activity one takes three ordinary tasks and forces all four stages out of each. Taking a</a:t>
            </a:r>
          </a:p>
          <a:p>
            <a:r>
              <a:t>photo, tapping in at the gate, printing a document. Name the component at every stage, not</a:t>
            </a:r>
          </a:p>
          <a:p>
            <a:r>
              <a:t>just the stage — the lens, the sensor, the storage card.</a:t>
            </a:r>
          </a:p>
          <a:p>
            <a:r>
              <a:t>Activity two is the input audit, and here is my advice: the obvious devices take two minutes</a:t>
            </a:r>
          </a:p>
          <a:p>
            <a:r>
              <a:t>and the interesting ones take twenty. Anybody can list the keyboards and the mice. The</a:t>
            </a:r>
          </a:p>
          <a:p>
            <a:r>
              <a:t>learners who do well go looking for the card reader on the door, the microphone in the</a:t>
            </a:r>
          </a:p>
          <a:p>
            <a:r>
              <a:t>laptop lid, the light sensor that dims the screen, the camera on the projector.</a:t>
            </a:r>
          </a:p>
          <a:p>
            <a:r>
              <a:t>Do it in one room, and name the room, because a list with no room is a list you could have</a:t>
            </a:r>
          </a:p>
          <a:p>
            <a:r>
              <a:t>written from memory.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one: the tap is input. The gate opening is output. If you also said that checking</a:t>
            </a:r>
          </a:p>
          <a:p>
            <a:r>
              <a:t>who the card belongs to is processing, and the attendance record is storage, you have the</a:t>
            </a:r>
          </a:p>
          <a:p>
            <a:r>
              <a:t>whole cycle in one everyday example.</a:t>
            </a:r>
          </a:p>
          <a:p>
            <a:r>
              <a:t>Question two: input and output at the same time. The defence is the direction question — the</a:t>
            </a:r>
          </a:p>
          <a:p>
            <a:r>
              <a:t>glass takes your finger position in, and the panel underneath puts the picture out. Two</a:t>
            </a:r>
          </a:p>
          <a:p>
            <a:r>
              <a:t>directions, two jobs.</a:t>
            </a:r>
          </a:p>
          <a:p>
            <a:r>
              <a:t>Question three is the sensors question again, because it is the one that separates a good</a:t>
            </a:r>
          </a:p>
          <a:p>
            <a:r>
              <a:t>input audit from a lazy one. Motion sensors, light sensors, thermostats, the microphone in</a:t>
            </a:r>
          </a:p>
          <a:p>
            <a:r>
              <a:t>a laptop lid, the accelerometer in every phone in the room.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cycle, the direction question that classifies anything, six families of input device, and</a:t>
            </a:r>
          </a:p>
          <a:p>
            <a:r>
              <a:t>the double cases.</a:t>
            </a:r>
          </a:p>
          <a:p>
            <a:r>
              <a:t>Next is Lesson 2, which takes the other three jobs: output, processing and storage. That is</a:t>
            </a:r>
          </a:p>
          <a:p>
            <a:r>
              <a:t>where the numbers on a laptop advert finally start to mean something — and where you learn</a:t>
            </a:r>
          </a:p>
          <a:p>
            <a:r>
              <a:t>to work out how much storage a set of files actually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141732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TOPIC 03 · HARDWARE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874519"/>
            <a:ext cx="146304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9600" b="1">
                <a:solidFill>
                  <a:srgbClr val="2E6EA8"/>
                </a:solidFill>
                <a:latin typeface="Calibri"/>
              </a:rPr>
              <a:t>L1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50008" y="2057400"/>
            <a:ext cx="9229039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>
                <a:solidFill>
                  <a:srgbClr val="FFFFFF"/>
                </a:solidFill>
                <a:latin typeface="Calibri"/>
              </a:rPr>
              <a:t>The information processing cycle and input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50008" y="3200400"/>
            <a:ext cx="7765999" cy="9144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>
                <a:solidFill>
                  <a:srgbClr val="C8D8E6"/>
                </a:solidFill>
                <a:latin typeface="Calibri"/>
              </a:rPr>
              <a:t>Four stages that every computing device repeats, four jobs that every component does, and the six families of device that get data into the machine.</a:t>
            </a:r>
          </a:p>
        </p:txBody>
      </p:sp>
      <p:sp>
        <p:nvSpPr>
          <p:cNvPr id="7" name="Rectangle 6"/>
          <p:cNvSpPr/>
          <p:nvPr/>
        </p:nvSpPr>
        <p:spPr>
          <a:xfrm>
            <a:off x="566928" y="4892040"/>
            <a:ext cx="2743200" cy="31750"/>
          </a:xfrm>
          <a:prstGeom prst="rect">
            <a:avLst/>
          </a:prstGeom>
          <a:solidFill>
            <a:srgbClr val="2E6EA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512064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0">
                <a:solidFill>
                  <a:srgbClr val="9FB6C8"/>
                </a:solidFill>
                <a:latin typeface="Calibri"/>
              </a:rPr>
              <a:t>Lesson 1 of 4 · Two practice activities · Assessed in the Topic 03 Checkpoint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OBJECTIVES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will be able to do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Four things you should be able to do without notes by the end of this lesson.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13232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42416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Describe the cycle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13232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Name the four stages of the information processing cycle and give an example of each.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96431" y="2208276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6342735" y="2354580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6342735" y="2363724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671919" y="2354580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Sort any component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2735" y="2702052"/>
            <a:ext cx="5135727" cy="8686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Place it into input, processing, storage or output and defend the decision.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66928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Rounded Rectangle 16"/>
          <p:cNvSpPr/>
          <p:nvPr/>
        </p:nvSpPr>
        <p:spPr>
          <a:xfrm>
            <a:off x="713232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13232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42416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Name six input families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3232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Name six categories of input device and state what kind of data each captures.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96431" y="3918204"/>
            <a:ext cx="5428335" cy="1508760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6342735" y="4064508"/>
            <a:ext cx="237744" cy="237744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6342735" y="4073652"/>
            <a:ext cx="237744" cy="21945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671919" y="4064508"/>
            <a:ext cx="480654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0F2A44"/>
                </a:solidFill>
                <a:latin typeface="Calibri"/>
              </a:rPr>
              <a:t>Handle the double cases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342735" y="4411980"/>
            <a:ext cx="5135727" cy="868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50" b="0">
                <a:solidFill>
                  <a:srgbClr val="1B222A"/>
                </a:solidFill>
                <a:latin typeface="Calibri"/>
              </a:rPr>
              <a:t>Explain why some devices belong to two categories at once.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These four are what the Checkpoint quiz measures for this lesson.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CORE CONCEPT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3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The information processing cycle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Every computer, from a smartwatch to a weather supercomputer, repeats these four stages.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Data goes in: typing, tapping, scanning, a sensor reading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3351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7399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3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Processing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3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The CPU follows instructions and works on that data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3823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7871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A result comes out: screen, speaker, printer, motor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4295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8343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294647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Storage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4647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The result is kept so it survives being switched off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056632"/>
            <a:ext cx="11057839" cy="841248"/>
          </a:xfrm>
          <a:prstGeom prst="roundRect">
            <a:avLst>
              <a:gd name="adj" fmla="val 4000"/>
            </a:avLst>
          </a:prstGeom>
          <a:solidFill>
            <a:srgbClr val="FD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6384" y="5193792"/>
            <a:ext cx="10618927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2410C"/>
                </a:solidFill>
                <a:latin typeface="Calibri"/>
              </a:rPr>
              <a:t>Why storage is listed separately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" y="5477256"/>
            <a:ext cx="1061892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Without storage the cycle still works, but nothing survives a power cut. That is the difference between a pocket calculator and a computer.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Worked example: you type a mark → the spreadsheet averages the class → the average appears on screen → the file is saved to the school server.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CLASSIFICATION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Every component does one of four jobs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The same cycle as the previous slide — now pointing at the parts you can hold rather than the stages.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Gets data into the machine: keyboard, mouse, mic, sensor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43351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7399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3573703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Processing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73703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Acts on the data: the CPU, supported by RAM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03823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87871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Output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Presents the result: monitor, speaker, printer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64295" y="2743200"/>
            <a:ext cx="384048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600" b="0">
                <a:solidFill>
                  <a:srgbClr val="1D6FB8"/>
                </a:solidFill>
                <a:latin typeface="Calibri"/>
              </a:rPr>
              <a:t>▶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148343" y="1828800"/>
            <a:ext cx="2476423" cy="2148840"/>
          </a:xfrm>
          <a:prstGeom prst="roundRect">
            <a:avLst>
              <a:gd name="adj" fmla="val 4000"/>
            </a:avLst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9294647" y="2029968"/>
            <a:ext cx="2183815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700" b="1">
                <a:solidFill>
                  <a:srgbClr val="FFFFFF"/>
                </a:solidFill>
                <a:latin typeface="Calibri"/>
              </a:rPr>
              <a:t>Storage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294647" y="2414016"/>
            <a:ext cx="2183815" cy="13258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150" b="0">
                <a:solidFill>
                  <a:srgbClr val="C8D8E6"/>
                </a:solidFill>
                <a:latin typeface="Calibri"/>
              </a:rPr>
              <a:t>Keeps data when the power is off: SSD, drive, cloud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66928" y="5056632"/>
            <a:ext cx="11057839" cy="841248"/>
          </a:xfrm>
          <a:prstGeom prst="roundRect">
            <a:avLst>
              <a:gd name="adj" fmla="val 4000"/>
            </a:avLst>
          </a:prstGeom>
          <a:solidFill>
            <a:srgbClr val="FDF2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786384" y="5193792"/>
            <a:ext cx="10618927" cy="256032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300" b="1">
                <a:solidFill>
                  <a:srgbClr val="C2410C"/>
                </a:solidFill>
                <a:latin typeface="Calibri"/>
              </a:rPr>
              <a:t>The question that classifies anything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6384" y="5477256"/>
            <a:ext cx="10618927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Ask which direction the data moves. Into the machine is input, out of it is output, held for later is storage, changed along the way is processing.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Some devices do two jobs: a touchscreen is input and output, a network card sends and receives.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INPUT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Getting data in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13232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Keyboard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Still the fastest way to enter text accurately. Learn to touch-type and it stays that way.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19930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4466234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Pointing devices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66234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Mouse, trackpad, stylus, touchscreen — they turn hand movement into position data.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072932" y="1664208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8219236" y="1810512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Scanners &amp; readers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19236" y="2157984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Flatbed scanners, barcode readers and card readers turn physical things into files.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713232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Cameras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Webcams and phone cameras capture light as image data; QR scanning is a camera plus software.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19930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4466234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Microphones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66234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Capture sound for calls, recordings and voice control.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072932" y="3739896"/>
            <a:ext cx="3551834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219236" y="3886200"/>
            <a:ext cx="325922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Sensors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19236" y="4233672"/>
            <a:ext cx="3259226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Fingerprint, GPS, accelerometer, temperature — input nobody consciously enters.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Input devices are how a computer perceives anything at all.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PRACTICE ACTIVITIES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What you do in this lesson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426464"/>
            <a:ext cx="11057839" cy="868680"/>
          </a:xfrm>
          <a:prstGeom prst="roundRect">
            <a:avLst>
              <a:gd name="adj" fmla="val 4000"/>
            </a:avLst>
          </a:prstGeom>
          <a:solidFill>
            <a:srgbClr val="E8F1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86384" y="1572768"/>
            <a:ext cx="10618927" cy="576071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50" b="0">
                <a:solidFill>
                  <a:srgbClr val="0F2A44"/>
                </a:solidFill>
                <a:latin typeface="Calibri"/>
              </a:rPr>
              <a:t>Both activities are formative: you do them, you discuss them and you get written feedback, but they carry no marks. The marks for this topic are all in the Checkpoint.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66928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13232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1 — Map the cycle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Three familiar tasks: taking a photo, tapping in at the gate, printing a document. Break each one into all four stages, naming the component at each stage.
Submit as a table, one row per task.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96431" y="3246120"/>
            <a:ext cx="5428335" cy="1874519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42735" y="3392424"/>
            <a:ext cx="5135727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500" b="1">
                <a:solidFill>
                  <a:srgbClr val="0F2A44"/>
                </a:solidFill>
                <a:latin typeface="Calibri"/>
              </a:rPr>
              <a:t>Activity 2 — Input audit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42735" y="3739896"/>
            <a:ext cx="5135727" cy="123443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150" b="0">
                <a:solidFill>
                  <a:srgbClr val="1B222A"/>
                </a:solidFill>
                <a:latin typeface="Calibri"/>
              </a:rPr>
              <a:t>List every input device in one room, including the ones nobody thinks of: sensors, card readers, cameras, microphones.
State what data each one collects, and name the room.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Activity 2 is scored by nobody, but the learners who find the sensors are the ones who do well in the Checkpoint.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384048"/>
            <a:ext cx="11057839" cy="23774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100" b="1">
                <a:solidFill>
                  <a:srgbClr val="C2410C"/>
                </a:solidFill>
                <a:latin typeface="Calibri"/>
              </a:rPr>
              <a:t>KNOWLEDGE CHECK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6672"/>
                </a:solidFill>
                <a:latin typeface="Calibri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713232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200" b="1">
                <a:solidFill>
                  <a:srgbClr val="0F2A44"/>
                </a:solidFill>
                <a:latin typeface="Calibri"/>
              </a:rPr>
              <a:t>Before you move 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128016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0">
                <a:solidFill>
                  <a:srgbClr val="5A6672"/>
                </a:solidFill>
                <a:latin typeface="Calibri"/>
              </a:rPr>
              <a:t>Answer these three out loud. If any of them stalls you, go back to that slide.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66928" y="1828800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768096" y="2103120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68096" y="2130552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43584" y="2011680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A learner taps a card on the reader at the school gate. Which stage of the cycle is that tap, and which stage is the gate opening?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66928" y="2907791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Rounded Rectangle 10"/>
          <p:cNvSpPr/>
          <p:nvPr/>
        </p:nvSpPr>
        <p:spPr>
          <a:xfrm>
            <a:off x="768096" y="3182111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209544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43584" y="3090672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Which two jobs does a touchscreen do, and how would you defend that in one sentence?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66928" y="3986783"/>
            <a:ext cx="11057839" cy="896112"/>
          </a:xfrm>
          <a:prstGeom prst="roundRect">
            <a:avLst>
              <a:gd name="adj" fmla="val 4000"/>
            </a:avLst>
          </a:prstGeom>
          <a:solidFill>
            <a:srgbClr val="F2F5F8"/>
          </a:solidFill>
          <a:ln w="9525">
            <a:solidFill>
              <a:srgbClr val="D8E0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8096" y="4261103"/>
            <a:ext cx="310896" cy="310896"/>
          </a:xfrm>
          <a:prstGeom prst="roundRect">
            <a:avLst>
              <a:gd name="adj" fmla="val 50000"/>
            </a:avLst>
          </a:prstGeom>
          <a:solidFill>
            <a:srgbClr val="1D6FB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768096" y="4288536"/>
            <a:ext cx="310896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43584" y="4169663"/>
            <a:ext cx="10143439" cy="62179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400" b="0">
                <a:solidFill>
                  <a:srgbClr val="1B222A"/>
                </a:solidFill>
                <a:latin typeface="Calibri"/>
              </a:rPr>
              <a:t>Name three input devices in this room that nobody deliberately operates.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6928" y="6016752"/>
            <a:ext cx="11057839" cy="3840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50" b="1">
                <a:solidFill>
                  <a:srgbClr val="1D6FB8"/>
                </a:solidFill>
                <a:latin typeface="Calibri"/>
              </a:rPr>
              <a:t>The Checkpoint quiz covers all three lessons and gives feedback after every answer.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F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685800"/>
            <a:ext cx="11057839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200" b="1">
                <a:solidFill>
                  <a:srgbClr val="8FB8DC"/>
                </a:solidFill>
                <a:latin typeface="Calibri"/>
              </a:rPr>
              <a:t>LESSON COMPLETE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051560"/>
            <a:ext cx="11057839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3400" b="1">
                <a:solidFill>
                  <a:srgbClr val="FFFFFF"/>
                </a:solidFill>
                <a:latin typeface="Calibri"/>
              </a:rPr>
              <a:t>What to take with you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68096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The cycle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input, processing, output, storage — it holds for every computing device.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33007" y="1965960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6434175" y="2130552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One question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34175" y="2496312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which direction is the data moving? That classifies any component.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66928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768096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Six input families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8096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keyboard, pointing, scanners and readers, cameras, microphones, sensors.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33007" y="3593591"/>
            <a:ext cx="5391759" cy="1371600"/>
          </a:xfrm>
          <a:prstGeom prst="roundRect">
            <a:avLst>
              <a:gd name="adj" fmla="val 4000"/>
            </a:avLst>
          </a:prstGeom>
          <a:solidFill>
            <a:srgbClr val="1A3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6434175" y="3758183"/>
            <a:ext cx="4989423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700" b="1">
                <a:solidFill>
                  <a:srgbClr val="7FB2DF"/>
                </a:solidFill>
                <a:latin typeface="Calibri"/>
              </a:rPr>
              <a:t>Double cases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34175" y="4123944"/>
            <a:ext cx="4989423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1250" b="0">
                <a:solidFill>
                  <a:srgbClr val="FFFFFF"/>
                </a:solidFill>
                <a:latin typeface="Calibri"/>
              </a:rPr>
              <a:t>a touchscreen is input and output. Say both and defend both.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6928" y="5989320"/>
            <a:ext cx="11057839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00000"/>
              </a:lnSpc>
            </a:pPr>
            <a:r>
              <a:rPr sz="1400" b="1">
                <a:solidFill>
                  <a:srgbClr val="8FB8DC"/>
                </a:solidFill>
                <a:latin typeface="Calibri"/>
              </a:rPr>
              <a:t>Next up  ·  Lesson 2: Monitors, printers and storage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527487" y="6382512"/>
            <a:ext cx="109728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lnSpc>
                <a:spcPct val="100000"/>
              </a:lnSpc>
            </a:pPr>
            <a:r>
              <a:rPr sz="1000" b="0">
                <a:solidFill>
                  <a:srgbClr val="5A7C99"/>
                </a:solidFill>
                <a:latin typeface="Calibri"/>
              </a:rPr>
              <a:t>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