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Two halves in one lesson, and they belong together more than they first appear.</a:t>
            </a:r>
          </a:p>
          <a:p>
            <a:r>
              <a:t>The first half: the accessories already on the machine. Every year learners download a</a:t>
            </a:r>
          </a:p>
          <a:p>
            <a:r>
              <a:t>program to do something the computer could already do, and every downloaded program is a</a:t>
            </a:r>
          </a:p>
          <a:p>
            <a:r>
              <a:t>risk, a licence question and a few hundred megabytes.</a:t>
            </a:r>
          </a:p>
          <a:p>
            <a:r>
              <a:t>The second half is the licence itself — what you are legally allowed to do with a program.</a:t>
            </a:r>
          </a:p>
          <a:p>
            <a:r>
              <a:t>Put the two together and you get the habit I actually want you to leave with: look first,</a:t>
            </a:r>
          </a:p>
          <a:p>
            <a:r>
              <a:t>download second, and know what the licence says before you install anything.</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objectives, two per half of the lesson.</a:t>
            </a:r>
          </a:p>
          <a:p>
            <a:r>
              <a:t>The first two are practical: know the accessories, and choose one instead of installing</a:t>
            </a:r>
          </a:p>
          <a:p>
            <a:r>
              <a:t>something. The second two are legal: tell the licence types apart, and decide whether a</a:t>
            </a:r>
          </a:p>
          <a:p>
            <a:r>
              <a:t>specific use is allowed.</a:t>
            </a:r>
          </a:p>
          <a:p>
            <a:r>
              <a:t>That last one is the one people underestimate. It is not asking what the program does. It is</a:t>
            </a:r>
          </a:p>
          <a:p>
            <a:r>
              <a:t>asking what you are permitted to do with it — and the answer depends entirely on the licence,</a:t>
            </a:r>
          </a:p>
          <a:p>
            <a:r>
              <a:t>not on whether you managed to find a copy.</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Seven tools, already installed, no download, no licence question. Let me point at the three</a:t>
            </a:r>
          </a:p>
          <a:p>
            <a:r>
              <a:t>that change how you work.</a:t>
            </a:r>
          </a:p>
          <a:p>
            <a:r>
              <a:t>Notepad. Not for writing — for stripping formatting. When you copy text from a web page into</a:t>
            </a:r>
          </a:p>
          <a:p>
            <a:r>
              <a:t>a document and it arrives with somebody else's fonts and colours, paste it into Notepad first</a:t>
            </a:r>
          </a:p>
          <a:p>
            <a:r>
              <a:t>and copy it out again. Everything decorative is gone.</a:t>
            </a:r>
          </a:p>
          <a:p>
            <a:r>
              <a:t>Calculator, because almost nobody knows it converts things. Units, currencies, data sizes.</a:t>
            </a:r>
          </a:p>
          <a:p>
            <a:r>
              <a:t>When you need to know how many megabytes are in four gigabytes, it is already open.</a:t>
            </a:r>
          </a:p>
          <a:p>
            <a:r>
              <a:t>Task Manager, which you met in Lesson 1. It is also how you close a program that has stopped</a:t>
            </a:r>
          </a:p>
          <a:p>
            <a:r>
              <a:t>responding, without restarting the whole machine.</a:t>
            </a:r>
          </a:p>
          <a:p>
            <a:r>
              <a:t>And the line at the bottom matters if you are not on Windows: macOS and Linux have an</a:t>
            </a:r>
          </a:p>
          <a:p>
            <a:r>
              <a:t>equivalent of every one of these. Finder, TextEdit, Screenshot, Activity Monitor. The names</a:t>
            </a:r>
          </a:p>
          <a:p>
            <a:r>
              <a:t>differ; the jobs do not.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questions before you install anything, and I want you to notice how few of them are</a:t>
            </a:r>
          </a:p>
          <a:p>
            <a:r>
              <a:t>technical.</a:t>
            </a:r>
          </a:p>
          <a:p>
            <a:r>
              <a:t>Question one is the one that does the work: name the job, not the program. "I need to crop an</a:t>
            </a:r>
          </a:p>
          <a:p>
            <a:r>
              <a:t>image" has several free answers already on your machine. "I need Photoshop" has exactly one</a:t>
            </a:r>
          </a:p>
          <a:p>
            <a:r>
              <a:t>answer, and it is expensive. People who name the program get the program. People who name the</a:t>
            </a:r>
          </a:p>
          <a:p>
            <a:r>
              <a:t>job usually find they already own three ways to do it.</a:t>
            </a:r>
          </a:p>
          <a:p>
            <a:r>
              <a:t>Question two: is it already here. That is the whole first half of this lesson.</a:t>
            </a:r>
          </a:p>
          <a:p>
            <a:r>
              <a:t>Question three, cost, and note that money is only part of it. There is the licence condition,</a:t>
            </a:r>
          </a:p>
          <a:p>
            <a:r>
              <a:t>the disk space, the updates you now have to keep applying, and increasingly the data the</a:t>
            </a:r>
          </a:p>
          <a:p>
            <a:r>
              <a:t>program collects about you.</a:t>
            </a:r>
          </a:p>
          <a:p>
            <a:r>
              <a:t>Question four is the safety one from Lesson 1: official site or app store, never an advert,</a:t>
            </a:r>
          </a:p>
          <a:p>
            <a:r>
              <a:t>a pop-up or a message from a friend.</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belongs in this lesson because it is what File Explorer is showing you, and because the</a:t>
            </a:r>
          </a:p>
          <a:p>
            <a:r>
              <a:t>last card is about installers.</a:t>
            </a:r>
          </a:p>
          <a:p>
            <a:r>
              <a:t>The extension is the few letters after the dot, and it tells the operating system which</a:t>
            </a:r>
          </a:p>
          <a:p>
            <a:r>
              <a:t>program made the file and which program can open it.</a:t>
            </a:r>
          </a:p>
          <a:p>
            <a:r>
              <a:t>Run through them: docx and odt for word-processed documents; xlsx and csv for spreadsheets,</a:t>
            </a:r>
          </a:p>
          <a:p>
            <a:r>
              <a:t>where csv is the raw tabular version with no formatting at all; pptx and pdf, and note that</a:t>
            </a:r>
          </a:p>
          <a:p>
            <a:r>
              <a:t>pdf is the one you use when the layout must not move; jpg and png for images, where png is</a:t>
            </a:r>
          </a:p>
          <a:p>
            <a:r>
              <a:t>what you want for sharp edges and transparency; mp3 and mp4 for audio and video.</a:t>
            </a:r>
          </a:p>
          <a:p>
            <a:r>
              <a:t>Then the last pair, and this is the one to be careful with: exe and apk are installers. They</a:t>
            </a:r>
          </a:p>
          <a:p>
            <a:r>
              <a:t>do not open a file, they change your machine. Treat every unexpected one as hostile.</a:t>
            </a:r>
          </a:p>
          <a:p>
            <a:r>
              <a:t>Last line, and it is a common misunderstanding: renaming a docx to jpg does not convert it.</a:t>
            </a:r>
          </a:p>
          <a:p>
            <a:r>
              <a:t>It only hides what the file really is — from you, not from the computer.</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section with legal consequences, so slow down here.</a:t>
            </a:r>
          </a:p>
          <a:p>
            <a:r>
              <a:t>When you buy software you are almost never buying the software. You are buying a licence — a</a:t>
            </a:r>
          </a:p>
          <a:p>
            <a:r>
              <a:t>permission to use it under stated conditions. The licence decides whether you may copy it,</a:t>
            </a:r>
          </a:p>
          <a:p>
            <a:r>
              <a:t>change it, share it or sell it.</a:t>
            </a:r>
          </a:p>
          <a:p>
            <a:r>
              <a:t>Six types. Proprietary: you pay, the code stays secret, no copying. Open source: the code is</a:t>
            </a:r>
          </a:p>
          <a:p>
            <a:r>
              <a:t>public and you may use, study, change and share it under the licence terms. Freeware is free</a:t>
            </a:r>
          </a:p>
          <a:p>
            <a:r>
              <a:t>but closed — and note the difference, because "free" and "open source" are not the same</a:t>
            </a:r>
          </a:p>
          <a:p>
            <a:r>
              <a:t>thing and that distinction is worth a mark. Shareware is free to try then pay. Subscription</a:t>
            </a:r>
          </a:p>
          <a:p>
            <a:r>
              <a:t>means access ends when payment stops, which catches people out with old files. Site licence</a:t>
            </a:r>
          </a:p>
          <a:p>
            <a:r>
              <a:t>covers many machines, which is how your school does it.</a:t>
            </a:r>
          </a:p>
          <a:p>
            <a:r>
              <a:t>Your Checkpoint asks which licence fits a school that wants learners to study and modify the</a:t>
            </a:r>
          </a:p>
          <a:p>
            <a:r>
              <a:t>code. Only one of the six allows that.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 the line under the heading again: most infections arrive through a decision somebody</a:t>
            </a:r>
          </a:p>
          <a:p>
            <a:r>
              <a:t>made, not a hole in the machine. The attacker's easiest route is a person in a hurry.</a:t>
            </a:r>
          </a:p>
          <a:p>
            <a:r>
              <a:t>Install from the official site or the app store. Those "free download" sites bundle extras</a:t>
            </a:r>
          </a:p>
          <a:p>
            <a:r>
              <a:t>you did not ask for, and the download button you are looking for is rarely the biggest one</a:t>
            </a:r>
          </a:p>
          <a:p>
            <a:r>
              <a:t>on the page — which is also where the licence question and the safety question meet, because</a:t>
            </a:r>
          </a:p>
          <a:p>
            <a:r>
              <a:t>a pirated copy of a program is both illegal and the most reliable way to install something</a:t>
            </a:r>
          </a:p>
          <a:p>
            <a:r>
              <a:t>you did not intend to.</a:t>
            </a:r>
          </a:p>
          <a:p>
            <a:r>
              <a:t>Keep it updated. Updates are mostly closing security holes that attackers already know about.</a:t>
            </a:r>
          </a:p>
          <a:p>
            <a:r>
              <a:t>Read the permissions: a torch app asking for your contacts is not asking for what it needs.</a:t>
            </a:r>
          </a:p>
          <a:p>
            <a:r>
              <a:t>And run one antivirus. Two is not twice as safe; they fight each other.</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word about activity one before you start. The six tasks are not answered anywhere in this</a:t>
            </a:r>
          </a:p>
          <a:p>
            <a:r>
              <a:t>deck, and that is on purpose. Slide three tells you what the seven accessories are for; slide</a:t>
            </a:r>
          </a:p>
          <a:p>
            <a:r>
              <a:t>four tells you how to decide. Matching a task to a tool is the work.</a:t>
            </a:r>
          </a:p>
          <a:p>
            <a:r>
              <a:t>If you get stuck, go back to slide three and read the descriptions rather than searching the</a:t>
            </a:r>
          </a:p>
          <a:p>
            <a:r>
              <a:t>internet for the answer. Everything you need is one of those seven.</a:t>
            </a:r>
          </a:p>
          <a:p>
            <a:r>
              <a:t>Activity two, the licence audit. Eight programs on a device you actually use. For each one:</a:t>
            </a:r>
          </a:p>
          <a:p>
            <a:r>
              <a:t>which licence type, and how you worked it out — the About box, the website, the app store</a:t>
            </a:r>
          </a:p>
          <a:p>
            <a:r>
              <a:t>page, the fact that it stopped working when a payment stopped. That reasoning carries as much</a:t>
            </a:r>
          </a:p>
          <a:p>
            <a:r>
              <a:t>weight as the answer.</a:t>
            </a:r>
          </a:p>
          <a:p>
            <a:r>
              <a:t>And be honest about the last part. If something on the device is being used in a way the</a:t>
            </a:r>
          </a:p>
          <a:p>
            <a:r>
              <a:t>licence does not allow, say so. Nobody is in trouble; noticing it is the skill.</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Question one: open source, and the one it gets confused with is freeware. Free to use is not</a:t>
            </a:r>
          </a:p>
          <a:p>
            <a:r>
              <a:t>the same as free to read and change. That distinction is worth a mark every year.</a:t>
            </a:r>
          </a:p>
          <a:p>
            <a:r>
              <a:t>Question two: Notepad. Paste in, copy out. Two steps, no download, and it works on every</a:t>
            </a:r>
          </a:p>
          <a:p>
            <a:r>
              <a:t>machine you will ever sit at.</a:t>
            </a:r>
          </a:p>
          <a:p>
            <a:r>
              <a:t>Question three is the one worth arguing about. Access to the program ends — that part is</a:t>
            </a:r>
          </a:p>
          <a:p>
            <a:r>
              <a:t>clear. Whether you can still open the files depends on the format: if the program saved in an</a:t>
            </a:r>
          </a:p>
          <a:p>
            <a:r>
              <a:t>open format, another program can read them; if it saved in its own closed format, you may own</a:t>
            </a:r>
          </a:p>
          <a:p>
            <a:r>
              <a:t>files you can no longer open. That is a real consequence of a licence decision, and it is why</a:t>
            </a:r>
          </a:p>
          <a:p>
            <a:r>
              <a:t>the format a program saves in is worth checking before you commit years of work to it.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Seven accessories already installed. The habit of naming the job rather than the program. Six</a:t>
            </a:r>
          </a:p>
          <a:p>
            <a:r>
              <a:t>licence types. And the distinction that carries marks: free is not the same as open.</a:t>
            </a:r>
          </a:p>
          <a:p>
            <a:r>
              <a:t>Next is the Checkpoint, thirty-five marks across both lessons: the revision challenge, a</a:t>
            </a:r>
          </a:p>
          <a:p>
            <a:r>
              <a:t>ten-question quiz with feedback after every answer, and the marked task — auditing the</a:t>
            </a:r>
          </a:p>
          <a:p>
            <a:r>
              <a:t>software on one device, which needs the classification from Lesson 1 and the licences from</a:t>
            </a:r>
          </a:p>
          <a:p>
            <a:r>
              <a:t>this lesson at the same time.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F2A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1417320"/>
            <a:ext cx="11057839" cy="274320"/>
          </a:xfrm>
          <a:prstGeom prst="rect">
            <a:avLst/>
          </a:prstGeom>
          <a:noFill/>
        </p:spPr>
        <p:txBody>
          <a:bodyPr wrap="square" anchor="t" lIns="0" rIns="0" tIns="0" bIns="0">
            <a:spAutoFit/>
          </a:bodyPr>
          <a:lstStyle/>
          <a:p>
            <a:pPr algn="l">
              <a:lnSpc>
                <a:spcPct val="100000"/>
              </a:lnSpc>
            </a:pPr>
            <a:r>
              <a:rPr sz="1200" b="1">
                <a:solidFill>
                  <a:srgbClr val="8FB8DC"/>
                </a:solidFill>
                <a:latin typeface="Calibri"/>
              </a:rPr>
              <a:t>TOPIC 02 · SOFTWARE</a:t>
            </a:r>
          </a:p>
        </p:txBody>
      </p:sp>
      <p:sp>
        <p:nvSpPr>
          <p:cNvPr id="4" name="TextBox 3"/>
          <p:cNvSpPr txBox="1"/>
          <p:nvPr/>
        </p:nvSpPr>
        <p:spPr>
          <a:xfrm>
            <a:off x="566928" y="1874519"/>
            <a:ext cx="1463040" cy="1371600"/>
          </a:xfrm>
          <a:prstGeom prst="rect">
            <a:avLst/>
          </a:prstGeom>
          <a:noFill/>
        </p:spPr>
        <p:txBody>
          <a:bodyPr wrap="square" anchor="t" lIns="0" rIns="0" tIns="0" bIns="0">
            <a:spAutoFit/>
          </a:bodyPr>
          <a:lstStyle/>
          <a:p>
            <a:pPr algn="l">
              <a:lnSpc>
                <a:spcPct val="100000"/>
              </a:lnSpc>
            </a:pPr>
            <a:r>
              <a:rPr sz="9600" b="1">
                <a:solidFill>
                  <a:srgbClr val="2E6EA8"/>
                </a:solidFill>
                <a:latin typeface="Calibri"/>
              </a:rPr>
              <a:t>L2</a:t>
            </a:r>
          </a:p>
        </p:txBody>
      </p:sp>
      <p:sp>
        <p:nvSpPr>
          <p:cNvPr id="5" name="TextBox 4"/>
          <p:cNvSpPr txBox="1"/>
          <p:nvPr/>
        </p:nvSpPr>
        <p:spPr>
          <a:xfrm>
            <a:off x="2350008" y="2057400"/>
            <a:ext cx="9229039" cy="1005840"/>
          </a:xfrm>
          <a:prstGeom prst="rect">
            <a:avLst/>
          </a:prstGeom>
          <a:noFill/>
        </p:spPr>
        <p:txBody>
          <a:bodyPr wrap="square" anchor="t" lIns="0" rIns="0" tIns="0" bIns="0">
            <a:spAutoFit/>
          </a:bodyPr>
          <a:lstStyle/>
          <a:p>
            <a:pPr algn="l">
              <a:lnSpc>
                <a:spcPct val="100000"/>
              </a:lnSpc>
            </a:pPr>
            <a:r>
              <a:rPr sz="4800" b="1">
                <a:solidFill>
                  <a:srgbClr val="FFFFFF"/>
                </a:solidFill>
                <a:latin typeface="Calibri"/>
              </a:rPr>
              <a:t>Windows accessories and software licensing</a:t>
            </a:r>
          </a:p>
        </p:txBody>
      </p:sp>
      <p:sp>
        <p:nvSpPr>
          <p:cNvPr id="6" name="TextBox 5"/>
          <p:cNvSpPr txBox="1"/>
          <p:nvPr/>
        </p:nvSpPr>
        <p:spPr>
          <a:xfrm>
            <a:off x="2350008" y="3200400"/>
            <a:ext cx="7765999" cy="914400"/>
          </a:xfrm>
          <a:prstGeom prst="rect">
            <a:avLst/>
          </a:prstGeom>
          <a:noFill/>
        </p:spPr>
        <p:txBody>
          <a:bodyPr wrap="square" anchor="t" lIns="0" rIns="0" tIns="0" bIns="0">
            <a:spAutoFit/>
          </a:bodyPr>
          <a:lstStyle/>
          <a:p>
            <a:pPr algn="l">
              <a:lnSpc>
                <a:spcPct val="115000"/>
              </a:lnSpc>
            </a:pPr>
            <a:r>
              <a:rPr sz="1600" b="0">
                <a:solidFill>
                  <a:srgbClr val="C8D8E6"/>
                </a:solidFill>
                <a:latin typeface="Calibri"/>
              </a:rPr>
              <a:t>Most of what you are about to download is already installed. And what you are allowed to do with a program is decided by its licence, not by whether you can find a copy.</a:t>
            </a:r>
          </a:p>
        </p:txBody>
      </p:sp>
      <p:sp>
        <p:nvSpPr>
          <p:cNvPr id="7" name="Rectangle 6"/>
          <p:cNvSpPr/>
          <p:nvPr/>
        </p:nvSpPr>
        <p:spPr>
          <a:xfrm>
            <a:off x="566928" y="4892040"/>
            <a:ext cx="2743200" cy="31750"/>
          </a:xfrm>
          <a:prstGeom prst="rect">
            <a:avLst/>
          </a:prstGeom>
          <a:solidFill>
            <a:srgbClr val="2E6EA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5120640"/>
            <a:ext cx="11057839" cy="365760"/>
          </a:xfrm>
          <a:prstGeom prst="rect">
            <a:avLst/>
          </a:prstGeom>
          <a:noFill/>
        </p:spPr>
        <p:txBody>
          <a:bodyPr wrap="square" anchor="t" lIns="0" rIns="0" tIns="0" bIns="0">
            <a:spAutoFit/>
          </a:bodyPr>
          <a:lstStyle/>
          <a:p>
            <a:pPr algn="l">
              <a:lnSpc>
                <a:spcPct val="100000"/>
              </a:lnSpc>
            </a:pPr>
            <a:r>
              <a:rPr sz="1300" b="0">
                <a:solidFill>
                  <a:srgbClr val="9FB6C8"/>
                </a:solidFill>
                <a:latin typeface="Calibri"/>
              </a:rPr>
              <a:t>Lesson 2 of 3 · Two practice activities · Assessed in the Topic 02 Checkpoint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66928" y="384048"/>
            <a:ext cx="11057839" cy="237744"/>
          </a:xfrm>
          <a:prstGeom prst="rect">
            <a:avLst/>
          </a:prstGeom>
          <a:noFill/>
        </p:spPr>
        <p:txBody>
          <a:bodyPr wrap="square" anchor="t" lIns="0" rIns="0" tIns="0" bIns="0">
            <a:spAutoFit/>
          </a:bodyPr>
          <a:lstStyle/>
          <a:p>
            <a:pPr algn="l">
              <a:lnSpc>
                <a:spcPct val="100000"/>
              </a:lnSpc>
            </a:pPr>
            <a:r>
              <a:rPr sz="1100" b="1">
                <a:solidFill>
                  <a:srgbClr val="C2410C"/>
                </a:solidFill>
                <a:latin typeface="Calibri"/>
              </a:rPr>
              <a:t>OBJECTIVES</a:t>
            </a:r>
          </a:p>
        </p:txBody>
      </p:sp>
      <p:sp>
        <p:nvSpPr>
          <p:cNvPr id="3" name="TextBox 2"/>
          <p:cNvSpPr txBox="1"/>
          <p:nvPr/>
        </p:nvSpPr>
        <p:spPr>
          <a:xfrm>
            <a:off x="10527487" y="6382512"/>
            <a:ext cx="1097280" cy="274320"/>
          </a:xfrm>
          <a:prstGeom prst="rect">
            <a:avLst/>
          </a:prstGeom>
          <a:noFill/>
        </p:spPr>
        <p:txBody>
          <a:bodyPr wrap="square" anchor="t" lIns="0" rIns="0" tIns="0" bIns="0">
            <a:spAutoFit/>
          </a:bodyPr>
          <a:lstStyle/>
          <a:p>
            <a:pPr algn="r">
              <a:lnSpc>
                <a:spcPct val="100000"/>
              </a:lnSpc>
            </a:pPr>
            <a:r>
              <a:rPr sz="1000" b="0">
                <a:solidFill>
                  <a:srgbClr val="5A6672"/>
                </a:solidFill>
                <a:latin typeface="Calibri"/>
              </a:rPr>
              <a:t>2</a:t>
            </a:r>
          </a:p>
        </p:txBody>
      </p:sp>
      <p:sp>
        <p:nvSpPr>
          <p:cNvPr id="4" name="TextBox 3"/>
          <p:cNvSpPr txBox="1"/>
          <p:nvPr/>
        </p:nvSpPr>
        <p:spPr>
          <a:xfrm>
            <a:off x="566928" y="713232"/>
            <a:ext cx="11057839" cy="548640"/>
          </a:xfrm>
          <a:prstGeom prst="rect">
            <a:avLst/>
          </a:prstGeom>
          <a:noFill/>
        </p:spPr>
        <p:txBody>
          <a:bodyPr wrap="square" anchor="t" lIns="0" rIns="0" tIns="0" bIns="0">
            <a:spAutoFit/>
          </a:bodyPr>
          <a:lstStyle/>
          <a:p>
            <a:pPr algn="l">
              <a:lnSpc>
                <a:spcPct val="100000"/>
              </a:lnSpc>
            </a:pPr>
            <a:r>
              <a:rPr sz="3200" b="1">
                <a:solidFill>
                  <a:srgbClr val="0F2A44"/>
                </a:solidFill>
                <a:latin typeface="Calibri"/>
              </a:rPr>
              <a:t>What you will be able to do</a:t>
            </a:r>
          </a:p>
        </p:txBody>
      </p:sp>
      <p:sp>
        <p:nvSpPr>
          <p:cNvPr id="5" name="TextBox 4"/>
          <p:cNvSpPr txBox="1"/>
          <p:nvPr/>
        </p:nvSpPr>
        <p:spPr>
          <a:xfrm>
            <a:off x="566928" y="1280160"/>
            <a:ext cx="11057839" cy="365760"/>
          </a:xfrm>
          <a:prstGeom prst="rect">
            <a:avLst/>
          </a:prstGeom>
          <a:noFill/>
        </p:spPr>
        <p:txBody>
          <a:bodyPr wrap="square" anchor="t" lIns="0" rIns="0" tIns="0" bIns="0">
            <a:spAutoFit/>
          </a:bodyPr>
          <a:lstStyle/>
          <a:p>
            <a:pPr algn="l">
              <a:lnSpc>
                <a:spcPct val="100000"/>
              </a:lnSpc>
            </a:pPr>
            <a:r>
              <a:rPr sz="1400" b="0">
                <a:solidFill>
                  <a:srgbClr val="5A6672"/>
                </a:solidFill>
                <a:latin typeface="Calibri"/>
              </a:rPr>
              <a:t>Four things you should be able to do without notes by the end of this lesson.</a:t>
            </a:r>
          </a:p>
        </p:txBody>
      </p:sp>
      <p:sp>
        <p:nvSpPr>
          <p:cNvPr id="6" name="Rounded Rectangle 5"/>
          <p:cNvSpPr/>
          <p:nvPr/>
        </p:nvSpPr>
        <p:spPr>
          <a:xfrm>
            <a:off x="566928" y="2208276"/>
            <a:ext cx="5428335" cy="1508760"/>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ounded Rectangle 6"/>
          <p:cNvSpPr/>
          <p:nvPr/>
        </p:nvSpPr>
        <p:spPr>
          <a:xfrm>
            <a:off x="713232" y="2354580"/>
            <a:ext cx="237744" cy="237744"/>
          </a:xfrm>
          <a:prstGeom prst="roundRect">
            <a:avLst>
              <a:gd name="adj" fmla="val 50000"/>
            </a:avLst>
          </a:prstGeom>
          <a:solidFill>
            <a:srgbClr val="1D6F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713232" y="2363724"/>
            <a:ext cx="237744" cy="219456"/>
          </a:xfrm>
          <a:prstGeom prst="rect">
            <a:avLst/>
          </a:prstGeom>
          <a:noFill/>
        </p:spPr>
        <p:txBody>
          <a:bodyPr wrap="square" anchor="t" lIns="0" rIns="0" tIns="0" bIns="0">
            <a:spAutoFit/>
          </a:bodyPr>
          <a:lstStyle/>
          <a:p>
            <a:pPr algn="ctr">
              <a:lnSpc>
                <a:spcPct val="100000"/>
              </a:lnSpc>
            </a:pPr>
            <a:r>
              <a:rPr sz="1200" b="1">
                <a:solidFill>
                  <a:srgbClr val="FFFFFF"/>
                </a:solidFill>
                <a:latin typeface="Calibri"/>
              </a:rPr>
              <a:t>1</a:t>
            </a:r>
          </a:p>
        </p:txBody>
      </p:sp>
      <p:sp>
        <p:nvSpPr>
          <p:cNvPr id="9" name="TextBox 8"/>
          <p:cNvSpPr txBox="1"/>
          <p:nvPr/>
        </p:nvSpPr>
        <p:spPr>
          <a:xfrm>
            <a:off x="1042416" y="2354580"/>
            <a:ext cx="4806543" cy="274320"/>
          </a:xfrm>
          <a:prstGeom prst="rect">
            <a:avLst/>
          </a:prstGeom>
          <a:noFill/>
        </p:spPr>
        <p:txBody>
          <a:bodyPr wrap="square" anchor="t" lIns="0" rIns="0" tIns="0" bIns="0">
            <a:spAutoFit/>
          </a:bodyPr>
          <a:lstStyle/>
          <a:p>
            <a:pPr algn="l">
              <a:lnSpc>
                <a:spcPct val="100000"/>
              </a:lnSpc>
            </a:pPr>
            <a:r>
              <a:rPr sz="1700" b="1">
                <a:solidFill>
                  <a:srgbClr val="0F2A44"/>
                </a:solidFill>
                <a:latin typeface="Calibri"/>
              </a:rPr>
              <a:t>Use the built-in accessories</a:t>
            </a:r>
          </a:p>
        </p:txBody>
      </p:sp>
      <p:sp>
        <p:nvSpPr>
          <p:cNvPr id="10" name="TextBox 9"/>
          <p:cNvSpPr txBox="1"/>
          <p:nvPr/>
        </p:nvSpPr>
        <p:spPr>
          <a:xfrm>
            <a:off x="713232" y="2702052"/>
            <a:ext cx="5135727" cy="868679"/>
          </a:xfrm>
          <a:prstGeom prst="rect">
            <a:avLst/>
          </a:prstGeom>
          <a:noFill/>
        </p:spPr>
        <p:txBody>
          <a:bodyPr wrap="square" anchor="t" lIns="0" rIns="0" tIns="0" bIns="0">
            <a:spAutoFit/>
          </a:bodyPr>
          <a:lstStyle/>
          <a:p>
            <a:pPr algn="l">
              <a:lnSpc>
                <a:spcPct val="108000"/>
              </a:lnSpc>
            </a:pPr>
            <a:r>
              <a:rPr sz="1250" b="0">
                <a:solidFill>
                  <a:srgbClr val="1B222A"/>
                </a:solidFill>
                <a:latin typeface="Calibri"/>
              </a:rPr>
              <a:t>File Explorer, Notepad, Calculator, Paint, Snipping Tool, Disk Cleanup and Task Manager, each for the job it was designed for.</a:t>
            </a:r>
          </a:p>
        </p:txBody>
      </p:sp>
      <p:sp>
        <p:nvSpPr>
          <p:cNvPr id="11" name="Rounded Rectangle 10"/>
          <p:cNvSpPr/>
          <p:nvPr/>
        </p:nvSpPr>
        <p:spPr>
          <a:xfrm>
            <a:off x="6196431" y="2208276"/>
            <a:ext cx="5428335" cy="1508760"/>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Rounded Rectangle 11"/>
          <p:cNvSpPr/>
          <p:nvPr/>
        </p:nvSpPr>
        <p:spPr>
          <a:xfrm>
            <a:off x="6342735" y="2354580"/>
            <a:ext cx="237744" cy="237744"/>
          </a:xfrm>
          <a:prstGeom prst="roundRect">
            <a:avLst>
              <a:gd name="adj" fmla="val 50000"/>
            </a:avLst>
          </a:prstGeom>
          <a:solidFill>
            <a:srgbClr val="1D6F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342735" y="2363724"/>
            <a:ext cx="237744" cy="219456"/>
          </a:xfrm>
          <a:prstGeom prst="rect">
            <a:avLst/>
          </a:prstGeom>
          <a:noFill/>
        </p:spPr>
        <p:txBody>
          <a:bodyPr wrap="square" anchor="t" lIns="0" rIns="0" tIns="0" bIns="0">
            <a:spAutoFit/>
          </a:bodyPr>
          <a:lstStyle/>
          <a:p>
            <a:pPr algn="ctr">
              <a:lnSpc>
                <a:spcPct val="100000"/>
              </a:lnSpc>
            </a:pPr>
            <a:r>
              <a:rPr sz="1200" b="1">
                <a:solidFill>
                  <a:srgbClr val="FFFFFF"/>
                </a:solidFill>
                <a:latin typeface="Calibri"/>
              </a:rPr>
              <a:t>2</a:t>
            </a:r>
          </a:p>
        </p:txBody>
      </p:sp>
      <p:sp>
        <p:nvSpPr>
          <p:cNvPr id="14" name="TextBox 13"/>
          <p:cNvSpPr txBox="1"/>
          <p:nvPr/>
        </p:nvSpPr>
        <p:spPr>
          <a:xfrm>
            <a:off x="6671919" y="2354580"/>
            <a:ext cx="4806543" cy="274320"/>
          </a:xfrm>
          <a:prstGeom prst="rect">
            <a:avLst/>
          </a:prstGeom>
          <a:noFill/>
        </p:spPr>
        <p:txBody>
          <a:bodyPr wrap="square" anchor="t" lIns="0" rIns="0" tIns="0" bIns="0">
            <a:spAutoFit/>
          </a:bodyPr>
          <a:lstStyle/>
          <a:p>
            <a:pPr algn="l">
              <a:lnSpc>
                <a:spcPct val="100000"/>
              </a:lnSpc>
            </a:pPr>
            <a:r>
              <a:rPr sz="1700" b="1">
                <a:solidFill>
                  <a:srgbClr val="0F2A44"/>
                </a:solidFill>
                <a:latin typeface="Calibri"/>
              </a:rPr>
              <a:t>Choose instead of installing</a:t>
            </a:r>
          </a:p>
        </p:txBody>
      </p:sp>
      <p:sp>
        <p:nvSpPr>
          <p:cNvPr id="15" name="TextBox 14"/>
          <p:cNvSpPr txBox="1"/>
          <p:nvPr/>
        </p:nvSpPr>
        <p:spPr>
          <a:xfrm>
            <a:off x="6342735" y="2702052"/>
            <a:ext cx="5135727" cy="868679"/>
          </a:xfrm>
          <a:prstGeom prst="rect">
            <a:avLst/>
          </a:prstGeom>
          <a:noFill/>
        </p:spPr>
        <p:txBody>
          <a:bodyPr wrap="square" anchor="t" lIns="0" rIns="0" tIns="0" bIns="0">
            <a:spAutoFit/>
          </a:bodyPr>
          <a:lstStyle/>
          <a:p>
            <a:pPr algn="l">
              <a:lnSpc>
                <a:spcPct val="108000"/>
              </a:lnSpc>
            </a:pPr>
            <a:r>
              <a:rPr sz="1250" b="0">
                <a:solidFill>
                  <a:srgbClr val="1B222A"/>
                </a:solidFill>
                <a:latin typeface="Calibri"/>
              </a:rPr>
              <a:t>Pick the right accessory for a stated task rather than downloading something new.</a:t>
            </a:r>
          </a:p>
        </p:txBody>
      </p:sp>
      <p:sp>
        <p:nvSpPr>
          <p:cNvPr id="16" name="Rounded Rectangle 15"/>
          <p:cNvSpPr/>
          <p:nvPr/>
        </p:nvSpPr>
        <p:spPr>
          <a:xfrm>
            <a:off x="566928" y="3918204"/>
            <a:ext cx="5428335" cy="1508760"/>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7" name="Rounded Rectangle 16"/>
          <p:cNvSpPr/>
          <p:nvPr/>
        </p:nvSpPr>
        <p:spPr>
          <a:xfrm>
            <a:off x="713232" y="4064508"/>
            <a:ext cx="237744" cy="237744"/>
          </a:xfrm>
          <a:prstGeom prst="roundRect">
            <a:avLst>
              <a:gd name="adj" fmla="val 50000"/>
            </a:avLst>
          </a:prstGeom>
          <a:solidFill>
            <a:srgbClr val="1D6F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8" name="TextBox 17"/>
          <p:cNvSpPr txBox="1"/>
          <p:nvPr/>
        </p:nvSpPr>
        <p:spPr>
          <a:xfrm>
            <a:off x="713232" y="4073652"/>
            <a:ext cx="237744" cy="219456"/>
          </a:xfrm>
          <a:prstGeom prst="rect">
            <a:avLst/>
          </a:prstGeom>
          <a:noFill/>
        </p:spPr>
        <p:txBody>
          <a:bodyPr wrap="square" anchor="t" lIns="0" rIns="0" tIns="0" bIns="0">
            <a:spAutoFit/>
          </a:bodyPr>
          <a:lstStyle/>
          <a:p>
            <a:pPr algn="ctr">
              <a:lnSpc>
                <a:spcPct val="100000"/>
              </a:lnSpc>
            </a:pPr>
            <a:r>
              <a:rPr sz="1200" b="1">
                <a:solidFill>
                  <a:srgbClr val="FFFFFF"/>
                </a:solidFill>
                <a:latin typeface="Calibri"/>
              </a:rPr>
              <a:t>3</a:t>
            </a:r>
          </a:p>
        </p:txBody>
      </p:sp>
      <p:sp>
        <p:nvSpPr>
          <p:cNvPr id="19" name="TextBox 18"/>
          <p:cNvSpPr txBox="1"/>
          <p:nvPr/>
        </p:nvSpPr>
        <p:spPr>
          <a:xfrm>
            <a:off x="1042416" y="4064508"/>
            <a:ext cx="4806543" cy="274320"/>
          </a:xfrm>
          <a:prstGeom prst="rect">
            <a:avLst/>
          </a:prstGeom>
          <a:noFill/>
        </p:spPr>
        <p:txBody>
          <a:bodyPr wrap="square" anchor="t" lIns="0" rIns="0" tIns="0" bIns="0">
            <a:spAutoFit/>
          </a:bodyPr>
          <a:lstStyle/>
          <a:p>
            <a:pPr algn="l">
              <a:lnSpc>
                <a:spcPct val="100000"/>
              </a:lnSpc>
            </a:pPr>
            <a:r>
              <a:rPr sz="1700" b="1">
                <a:solidFill>
                  <a:srgbClr val="0F2A44"/>
                </a:solidFill>
                <a:latin typeface="Calibri"/>
              </a:rPr>
              <a:t>Distinguish the licence types</a:t>
            </a:r>
          </a:p>
        </p:txBody>
      </p:sp>
      <p:sp>
        <p:nvSpPr>
          <p:cNvPr id="20" name="TextBox 19"/>
          <p:cNvSpPr txBox="1"/>
          <p:nvPr/>
        </p:nvSpPr>
        <p:spPr>
          <a:xfrm>
            <a:off x="713232" y="4411980"/>
            <a:ext cx="5135727" cy="868680"/>
          </a:xfrm>
          <a:prstGeom prst="rect">
            <a:avLst/>
          </a:prstGeom>
          <a:noFill/>
        </p:spPr>
        <p:txBody>
          <a:bodyPr wrap="square" anchor="t" lIns="0" rIns="0" tIns="0" bIns="0">
            <a:spAutoFit/>
          </a:bodyPr>
          <a:lstStyle/>
          <a:p>
            <a:pPr algn="l">
              <a:lnSpc>
                <a:spcPct val="108000"/>
              </a:lnSpc>
            </a:pPr>
            <a:r>
              <a:rPr sz="1250" b="0">
                <a:solidFill>
                  <a:srgbClr val="1B222A"/>
                </a:solidFill>
                <a:latin typeface="Calibri"/>
              </a:rPr>
              <a:t>Proprietary, open-source, freeware, shareware, subscription and site licences.</a:t>
            </a:r>
          </a:p>
        </p:txBody>
      </p:sp>
      <p:sp>
        <p:nvSpPr>
          <p:cNvPr id="21" name="Rounded Rectangle 20"/>
          <p:cNvSpPr/>
          <p:nvPr/>
        </p:nvSpPr>
        <p:spPr>
          <a:xfrm>
            <a:off x="6196431" y="3918204"/>
            <a:ext cx="5428335" cy="1508760"/>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Rounded Rectangle 21"/>
          <p:cNvSpPr/>
          <p:nvPr/>
        </p:nvSpPr>
        <p:spPr>
          <a:xfrm>
            <a:off x="6342735" y="4064508"/>
            <a:ext cx="237744" cy="237744"/>
          </a:xfrm>
          <a:prstGeom prst="roundRect">
            <a:avLst>
              <a:gd name="adj" fmla="val 50000"/>
            </a:avLst>
          </a:prstGeom>
          <a:solidFill>
            <a:srgbClr val="1D6F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3" name="TextBox 22"/>
          <p:cNvSpPr txBox="1"/>
          <p:nvPr/>
        </p:nvSpPr>
        <p:spPr>
          <a:xfrm>
            <a:off x="6342735" y="4073652"/>
            <a:ext cx="237744" cy="219456"/>
          </a:xfrm>
          <a:prstGeom prst="rect">
            <a:avLst/>
          </a:prstGeom>
          <a:noFill/>
        </p:spPr>
        <p:txBody>
          <a:bodyPr wrap="square" anchor="t" lIns="0" rIns="0" tIns="0" bIns="0">
            <a:spAutoFit/>
          </a:bodyPr>
          <a:lstStyle/>
          <a:p>
            <a:pPr algn="ctr">
              <a:lnSpc>
                <a:spcPct val="100000"/>
              </a:lnSpc>
            </a:pPr>
            <a:r>
              <a:rPr sz="1200" b="1">
                <a:solidFill>
                  <a:srgbClr val="FFFFFF"/>
                </a:solidFill>
                <a:latin typeface="Calibri"/>
              </a:rPr>
              <a:t>4</a:t>
            </a:r>
          </a:p>
        </p:txBody>
      </p:sp>
      <p:sp>
        <p:nvSpPr>
          <p:cNvPr id="24" name="TextBox 23"/>
          <p:cNvSpPr txBox="1"/>
          <p:nvPr/>
        </p:nvSpPr>
        <p:spPr>
          <a:xfrm>
            <a:off x="6671919" y="4064508"/>
            <a:ext cx="4806543" cy="274320"/>
          </a:xfrm>
          <a:prstGeom prst="rect">
            <a:avLst/>
          </a:prstGeom>
          <a:noFill/>
        </p:spPr>
        <p:txBody>
          <a:bodyPr wrap="square" anchor="t" lIns="0" rIns="0" tIns="0" bIns="0">
            <a:spAutoFit/>
          </a:bodyPr>
          <a:lstStyle/>
          <a:p>
            <a:pPr algn="l">
              <a:lnSpc>
                <a:spcPct val="100000"/>
              </a:lnSpc>
            </a:pPr>
            <a:r>
              <a:rPr sz="1700" b="1">
                <a:solidFill>
                  <a:srgbClr val="0F2A44"/>
                </a:solidFill>
                <a:latin typeface="Calibri"/>
              </a:rPr>
              <a:t>Decide what is legal</a:t>
            </a:r>
          </a:p>
        </p:txBody>
      </p:sp>
      <p:sp>
        <p:nvSpPr>
          <p:cNvPr id="25" name="TextBox 24"/>
          <p:cNvSpPr txBox="1"/>
          <p:nvPr/>
        </p:nvSpPr>
        <p:spPr>
          <a:xfrm>
            <a:off x="6342735" y="4411980"/>
            <a:ext cx="5135727" cy="868680"/>
          </a:xfrm>
          <a:prstGeom prst="rect">
            <a:avLst/>
          </a:prstGeom>
          <a:noFill/>
        </p:spPr>
        <p:txBody>
          <a:bodyPr wrap="square" anchor="t" lIns="0" rIns="0" tIns="0" bIns="0">
            <a:spAutoFit/>
          </a:bodyPr>
          <a:lstStyle/>
          <a:p>
            <a:pPr algn="l">
              <a:lnSpc>
                <a:spcPct val="108000"/>
              </a:lnSpc>
            </a:pPr>
            <a:r>
              <a:rPr sz="1250" b="0">
                <a:solidFill>
                  <a:srgbClr val="1B222A"/>
                </a:solidFill>
                <a:latin typeface="Calibri"/>
              </a:rPr>
              <a:t>Say whether a specific use of a program is allowed under its licence.</a:t>
            </a:r>
          </a:p>
        </p:txBody>
      </p:sp>
      <p:sp>
        <p:nvSpPr>
          <p:cNvPr id="26" name="TextBox 25"/>
          <p:cNvSpPr txBox="1"/>
          <p:nvPr/>
        </p:nvSpPr>
        <p:spPr>
          <a:xfrm>
            <a:off x="566928" y="6016752"/>
            <a:ext cx="11057839" cy="384048"/>
          </a:xfrm>
          <a:prstGeom prst="rect">
            <a:avLst/>
          </a:prstGeom>
          <a:noFill/>
        </p:spPr>
        <p:txBody>
          <a:bodyPr wrap="square" anchor="ctr" lIns="0" rIns="0" tIns="0" bIns="0">
            <a:spAutoFit/>
          </a:bodyPr>
          <a:lstStyle/>
          <a:p>
            <a:pPr algn="l">
              <a:lnSpc>
                <a:spcPct val="100000"/>
              </a:lnSpc>
            </a:pPr>
            <a:r>
              <a:rPr sz="1250" b="1">
                <a:solidFill>
                  <a:srgbClr val="1D6FB8"/>
                </a:solidFill>
                <a:latin typeface="Calibri"/>
              </a:rPr>
              <a:t>The last objective is a legal judgement, not a technical one — and it is examined that way.</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66928" y="384048"/>
            <a:ext cx="11057839" cy="237744"/>
          </a:xfrm>
          <a:prstGeom prst="rect">
            <a:avLst/>
          </a:prstGeom>
          <a:noFill/>
        </p:spPr>
        <p:txBody>
          <a:bodyPr wrap="square" anchor="t" lIns="0" rIns="0" tIns="0" bIns="0">
            <a:spAutoFit/>
          </a:bodyPr>
          <a:lstStyle/>
          <a:p>
            <a:pPr algn="l">
              <a:lnSpc>
                <a:spcPct val="100000"/>
              </a:lnSpc>
            </a:pPr>
            <a:r>
              <a:rPr sz="1100" b="1">
                <a:solidFill>
                  <a:srgbClr val="C2410C"/>
                </a:solidFill>
                <a:latin typeface="Calibri"/>
              </a:rPr>
              <a:t>ACCESSORIES</a:t>
            </a:r>
          </a:p>
        </p:txBody>
      </p:sp>
      <p:sp>
        <p:nvSpPr>
          <p:cNvPr id="3" name="TextBox 2"/>
          <p:cNvSpPr txBox="1"/>
          <p:nvPr/>
        </p:nvSpPr>
        <p:spPr>
          <a:xfrm>
            <a:off x="10527487" y="6382512"/>
            <a:ext cx="1097280" cy="274320"/>
          </a:xfrm>
          <a:prstGeom prst="rect">
            <a:avLst/>
          </a:prstGeom>
          <a:noFill/>
        </p:spPr>
        <p:txBody>
          <a:bodyPr wrap="square" anchor="t" lIns="0" rIns="0" tIns="0" bIns="0">
            <a:spAutoFit/>
          </a:bodyPr>
          <a:lstStyle/>
          <a:p>
            <a:pPr algn="r">
              <a:lnSpc>
                <a:spcPct val="100000"/>
              </a:lnSpc>
            </a:pPr>
            <a:r>
              <a:rPr sz="1000" b="0">
                <a:solidFill>
                  <a:srgbClr val="5A6672"/>
                </a:solidFill>
                <a:latin typeface="Calibri"/>
              </a:rPr>
              <a:t>3</a:t>
            </a:r>
          </a:p>
        </p:txBody>
      </p:sp>
      <p:sp>
        <p:nvSpPr>
          <p:cNvPr id="4" name="TextBox 3"/>
          <p:cNvSpPr txBox="1"/>
          <p:nvPr/>
        </p:nvSpPr>
        <p:spPr>
          <a:xfrm>
            <a:off x="566928" y="713232"/>
            <a:ext cx="11057839" cy="548640"/>
          </a:xfrm>
          <a:prstGeom prst="rect">
            <a:avLst/>
          </a:prstGeom>
          <a:noFill/>
        </p:spPr>
        <p:txBody>
          <a:bodyPr wrap="square" anchor="t" lIns="0" rIns="0" tIns="0" bIns="0">
            <a:spAutoFit/>
          </a:bodyPr>
          <a:lstStyle/>
          <a:p>
            <a:pPr algn="l">
              <a:lnSpc>
                <a:spcPct val="100000"/>
              </a:lnSpc>
            </a:pPr>
            <a:r>
              <a:rPr sz="3200" b="1">
                <a:solidFill>
                  <a:srgbClr val="0F2A44"/>
                </a:solidFill>
                <a:latin typeface="Calibri"/>
              </a:rPr>
              <a:t>What is already on the machine</a:t>
            </a:r>
          </a:p>
        </p:txBody>
      </p:sp>
      <p:sp>
        <p:nvSpPr>
          <p:cNvPr id="5" name="TextBox 4"/>
          <p:cNvSpPr txBox="1"/>
          <p:nvPr/>
        </p:nvSpPr>
        <p:spPr>
          <a:xfrm>
            <a:off x="566928" y="1280160"/>
            <a:ext cx="11057839" cy="365760"/>
          </a:xfrm>
          <a:prstGeom prst="rect">
            <a:avLst/>
          </a:prstGeom>
          <a:noFill/>
        </p:spPr>
        <p:txBody>
          <a:bodyPr wrap="square" anchor="t" lIns="0" rIns="0" tIns="0" bIns="0">
            <a:spAutoFit/>
          </a:bodyPr>
          <a:lstStyle/>
          <a:p>
            <a:pPr algn="l">
              <a:lnSpc>
                <a:spcPct val="100000"/>
              </a:lnSpc>
            </a:pPr>
            <a:r>
              <a:rPr sz="1400" b="0">
                <a:solidFill>
                  <a:srgbClr val="5A6672"/>
                </a:solidFill>
                <a:latin typeface="Calibri"/>
              </a:rPr>
              <a:t>Seven tools that ship with the operating system. None of them need downloading, none of them raise a licence question, and most people ignore all seven.</a:t>
            </a:r>
          </a:p>
        </p:txBody>
      </p:sp>
      <p:sp>
        <p:nvSpPr>
          <p:cNvPr id="6" name="Rounded Rectangle 5"/>
          <p:cNvSpPr/>
          <p:nvPr/>
        </p:nvSpPr>
        <p:spPr>
          <a:xfrm>
            <a:off x="566928" y="1737360"/>
            <a:ext cx="2613583" cy="1956816"/>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713232" y="1883664"/>
            <a:ext cx="2320975" cy="274320"/>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File Explorer</a:t>
            </a:r>
          </a:p>
        </p:txBody>
      </p:sp>
      <p:sp>
        <p:nvSpPr>
          <p:cNvPr id="8" name="TextBox 7"/>
          <p:cNvSpPr txBox="1"/>
          <p:nvPr/>
        </p:nvSpPr>
        <p:spPr>
          <a:xfrm>
            <a:off x="713232" y="2231136"/>
            <a:ext cx="2320975" cy="1316736"/>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Find, move, rename and organise files and folders. Sort by date to find what you were working on yesterday.</a:t>
            </a:r>
          </a:p>
        </p:txBody>
      </p:sp>
      <p:sp>
        <p:nvSpPr>
          <p:cNvPr id="9" name="Rounded Rectangle 8"/>
          <p:cNvSpPr/>
          <p:nvPr/>
        </p:nvSpPr>
        <p:spPr>
          <a:xfrm>
            <a:off x="3381679" y="1737360"/>
            <a:ext cx="2613583" cy="1956816"/>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3527983" y="1883664"/>
            <a:ext cx="2320975" cy="274320"/>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Notepad</a:t>
            </a:r>
          </a:p>
        </p:txBody>
      </p:sp>
      <p:sp>
        <p:nvSpPr>
          <p:cNvPr id="11" name="TextBox 10"/>
          <p:cNvSpPr txBox="1"/>
          <p:nvPr/>
        </p:nvSpPr>
        <p:spPr>
          <a:xfrm>
            <a:off x="3527983" y="2231136"/>
            <a:ext cx="2320975" cy="1316736"/>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Plain text with no formatting at all. The fastest way to strip hidden formatting out of copied text.</a:t>
            </a:r>
          </a:p>
        </p:txBody>
      </p:sp>
      <p:sp>
        <p:nvSpPr>
          <p:cNvPr id="12" name="Rounded Rectangle 11"/>
          <p:cNvSpPr/>
          <p:nvPr/>
        </p:nvSpPr>
        <p:spPr>
          <a:xfrm>
            <a:off x="6196431" y="1737360"/>
            <a:ext cx="2613583" cy="1956816"/>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342735" y="1883664"/>
            <a:ext cx="2320975" cy="274320"/>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Calculator</a:t>
            </a:r>
          </a:p>
        </p:txBody>
      </p:sp>
      <p:sp>
        <p:nvSpPr>
          <p:cNvPr id="14" name="TextBox 13"/>
          <p:cNvSpPr txBox="1"/>
          <p:nvPr/>
        </p:nvSpPr>
        <p:spPr>
          <a:xfrm>
            <a:off x="6342735" y="2231136"/>
            <a:ext cx="2320975" cy="1316736"/>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More than arithmetic: it converts units, currencies and data sizes, and has a programmer mode.</a:t>
            </a:r>
          </a:p>
        </p:txBody>
      </p:sp>
      <p:sp>
        <p:nvSpPr>
          <p:cNvPr id="15" name="Rounded Rectangle 14"/>
          <p:cNvSpPr/>
          <p:nvPr/>
        </p:nvSpPr>
        <p:spPr>
          <a:xfrm>
            <a:off x="9011183" y="1737360"/>
            <a:ext cx="2613583" cy="1956816"/>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9157487" y="1883664"/>
            <a:ext cx="2320975" cy="274320"/>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Paint</a:t>
            </a:r>
          </a:p>
        </p:txBody>
      </p:sp>
      <p:sp>
        <p:nvSpPr>
          <p:cNvPr id="17" name="TextBox 16"/>
          <p:cNvSpPr txBox="1"/>
          <p:nvPr/>
        </p:nvSpPr>
        <p:spPr>
          <a:xfrm>
            <a:off x="9157487" y="2231136"/>
            <a:ext cx="2320975" cy="1316736"/>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Quick image edits: crop, resize, annotate, convert between image formats.</a:t>
            </a:r>
          </a:p>
        </p:txBody>
      </p:sp>
      <p:sp>
        <p:nvSpPr>
          <p:cNvPr id="18" name="Rounded Rectangle 17"/>
          <p:cNvSpPr/>
          <p:nvPr/>
        </p:nvSpPr>
        <p:spPr>
          <a:xfrm>
            <a:off x="566928" y="3895344"/>
            <a:ext cx="2613583" cy="1956816"/>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713232" y="4041648"/>
            <a:ext cx="2320975" cy="274320"/>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Snipping Tool</a:t>
            </a:r>
          </a:p>
        </p:txBody>
      </p:sp>
      <p:sp>
        <p:nvSpPr>
          <p:cNvPr id="20" name="TextBox 19"/>
          <p:cNvSpPr txBox="1"/>
          <p:nvPr/>
        </p:nvSpPr>
        <p:spPr>
          <a:xfrm>
            <a:off x="713232" y="4389120"/>
            <a:ext cx="2320975" cy="1316735"/>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Capture part of the screen, then annotate it. Better than a photo of the monitor with a phone.</a:t>
            </a:r>
          </a:p>
        </p:txBody>
      </p:sp>
      <p:sp>
        <p:nvSpPr>
          <p:cNvPr id="21" name="Rounded Rectangle 20"/>
          <p:cNvSpPr/>
          <p:nvPr/>
        </p:nvSpPr>
        <p:spPr>
          <a:xfrm>
            <a:off x="3381679" y="3895344"/>
            <a:ext cx="2613583" cy="1956816"/>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3527983" y="4041648"/>
            <a:ext cx="2320975" cy="274320"/>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Disk Cleanup</a:t>
            </a:r>
          </a:p>
        </p:txBody>
      </p:sp>
      <p:sp>
        <p:nvSpPr>
          <p:cNvPr id="23" name="TextBox 22"/>
          <p:cNvSpPr txBox="1"/>
          <p:nvPr/>
        </p:nvSpPr>
        <p:spPr>
          <a:xfrm>
            <a:off x="3527983" y="4389120"/>
            <a:ext cx="2320975" cy="1316735"/>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Removes temporary files and empties the recycle bin to recover space without deleting your work.</a:t>
            </a:r>
          </a:p>
        </p:txBody>
      </p:sp>
      <p:sp>
        <p:nvSpPr>
          <p:cNvPr id="24" name="Rounded Rectangle 23"/>
          <p:cNvSpPr/>
          <p:nvPr/>
        </p:nvSpPr>
        <p:spPr>
          <a:xfrm>
            <a:off x="6196431" y="3895344"/>
            <a:ext cx="2613583" cy="1956816"/>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5" name="TextBox 24"/>
          <p:cNvSpPr txBox="1"/>
          <p:nvPr/>
        </p:nvSpPr>
        <p:spPr>
          <a:xfrm>
            <a:off x="6342735" y="4041648"/>
            <a:ext cx="2320975" cy="274320"/>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Task Manager</a:t>
            </a:r>
          </a:p>
        </p:txBody>
      </p:sp>
      <p:sp>
        <p:nvSpPr>
          <p:cNvPr id="26" name="TextBox 25"/>
          <p:cNvSpPr txBox="1"/>
          <p:nvPr/>
        </p:nvSpPr>
        <p:spPr>
          <a:xfrm>
            <a:off x="6342735" y="4389120"/>
            <a:ext cx="2320975" cy="1316735"/>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Shows what is running and what is consuming processor, memory and disk. Ends a program that has stopped responding.</a:t>
            </a:r>
          </a:p>
        </p:txBody>
      </p:sp>
      <p:sp>
        <p:nvSpPr>
          <p:cNvPr id="27" name="TextBox 26"/>
          <p:cNvSpPr txBox="1"/>
          <p:nvPr/>
        </p:nvSpPr>
        <p:spPr>
          <a:xfrm>
            <a:off x="566928" y="6016752"/>
            <a:ext cx="11057839" cy="384048"/>
          </a:xfrm>
          <a:prstGeom prst="rect">
            <a:avLst/>
          </a:prstGeom>
          <a:noFill/>
        </p:spPr>
        <p:txBody>
          <a:bodyPr wrap="square" anchor="ctr" lIns="0" rIns="0" tIns="0" bIns="0">
            <a:spAutoFit/>
          </a:bodyPr>
          <a:lstStyle/>
          <a:p>
            <a:pPr algn="l">
              <a:lnSpc>
                <a:spcPct val="100000"/>
              </a:lnSpc>
            </a:pPr>
            <a:r>
              <a:rPr sz="1250" b="1">
                <a:solidFill>
                  <a:srgbClr val="1D6FB8"/>
                </a:solidFill>
                <a:latin typeface="Calibri"/>
              </a:rPr>
              <a:t>macOS and Linux ship with equivalents of every one of these — the names differ, the jobs do not.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66928" y="384048"/>
            <a:ext cx="11057839" cy="237744"/>
          </a:xfrm>
          <a:prstGeom prst="rect">
            <a:avLst/>
          </a:prstGeom>
          <a:noFill/>
        </p:spPr>
        <p:txBody>
          <a:bodyPr wrap="square" anchor="t" lIns="0" rIns="0" tIns="0" bIns="0">
            <a:spAutoFit/>
          </a:bodyPr>
          <a:lstStyle/>
          <a:p>
            <a:pPr algn="l">
              <a:lnSpc>
                <a:spcPct val="100000"/>
              </a:lnSpc>
            </a:pPr>
            <a:r>
              <a:rPr sz="1100" b="1">
                <a:solidFill>
                  <a:srgbClr val="C2410C"/>
                </a:solidFill>
                <a:latin typeface="Calibri"/>
              </a:rPr>
              <a:t>JUDGEMENT</a:t>
            </a:r>
          </a:p>
        </p:txBody>
      </p:sp>
      <p:sp>
        <p:nvSpPr>
          <p:cNvPr id="3" name="TextBox 2"/>
          <p:cNvSpPr txBox="1"/>
          <p:nvPr/>
        </p:nvSpPr>
        <p:spPr>
          <a:xfrm>
            <a:off x="10527487" y="6382512"/>
            <a:ext cx="1097280" cy="274320"/>
          </a:xfrm>
          <a:prstGeom prst="rect">
            <a:avLst/>
          </a:prstGeom>
          <a:noFill/>
        </p:spPr>
        <p:txBody>
          <a:bodyPr wrap="square" anchor="t" lIns="0" rIns="0" tIns="0" bIns="0">
            <a:spAutoFit/>
          </a:bodyPr>
          <a:lstStyle/>
          <a:p>
            <a:pPr algn="r">
              <a:lnSpc>
                <a:spcPct val="100000"/>
              </a:lnSpc>
            </a:pPr>
            <a:r>
              <a:rPr sz="1000" b="0">
                <a:solidFill>
                  <a:srgbClr val="5A6672"/>
                </a:solidFill>
                <a:latin typeface="Calibri"/>
              </a:rPr>
              <a:t>4</a:t>
            </a:r>
          </a:p>
        </p:txBody>
      </p:sp>
      <p:sp>
        <p:nvSpPr>
          <p:cNvPr id="4" name="TextBox 3"/>
          <p:cNvSpPr txBox="1"/>
          <p:nvPr/>
        </p:nvSpPr>
        <p:spPr>
          <a:xfrm>
            <a:off x="566928" y="713232"/>
            <a:ext cx="11057839" cy="548640"/>
          </a:xfrm>
          <a:prstGeom prst="rect">
            <a:avLst/>
          </a:prstGeom>
          <a:noFill/>
        </p:spPr>
        <p:txBody>
          <a:bodyPr wrap="square" anchor="t" lIns="0" rIns="0" tIns="0" bIns="0">
            <a:spAutoFit/>
          </a:bodyPr>
          <a:lstStyle/>
          <a:p>
            <a:pPr algn="l">
              <a:lnSpc>
                <a:spcPct val="100000"/>
              </a:lnSpc>
            </a:pPr>
            <a:r>
              <a:rPr sz="3200" b="1">
                <a:solidFill>
                  <a:srgbClr val="0F2A44"/>
                </a:solidFill>
                <a:latin typeface="Calibri"/>
              </a:rPr>
              <a:t>Before you download anything</a:t>
            </a:r>
          </a:p>
        </p:txBody>
      </p:sp>
      <p:sp>
        <p:nvSpPr>
          <p:cNvPr id="5" name="TextBox 4"/>
          <p:cNvSpPr txBox="1"/>
          <p:nvPr/>
        </p:nvSpPr>
        <p:spPr>
          <a:xfrm>
            <a:off x="566928" y="1280160"/>
            <a:ext cx="11057839" cy="365760"/>
          </a:xfrm>
          <a:prstGeom prst="rect">
            <a:avLst/>
          </a:prstGeom>
          <a:noFill/>
        </p:spPr>
        <p:txBody>
          <a:bodyPr wrap="square" anchor="t" lIns="0" rIns="0" tIns="0" bIns="0">
            <a:spAutoFit/>
          </a:bodyPr>
          <a:lstStyle/>
          <a:p>
            <a:pPr algn="l">
              <a:lnSpc>
                <a:spcPct val="100000"/>
              </a:lnSpc>
            </a:pPr>
            <a:r>
              <a:rPr sz="1400" b="0">
                <a:solidFill>
                  <a:srgbClr val="5A6672"/>
                </a:solidFill>
                <a:latin typeface="Calibri"/>
              </a:rPr>
              <a:t>Four questions, in this order. Most "I need to install something" moments die at question two.</a:t>
            </a:r>
          </a:p>
        </p:txBody>
      </p:sp>
      <p:sp>
        <p:nvSpPr>
          <p:cNvPr id="6" name="Rounded Rectangle 5"/>
          <p:cNvSpPr/>
          <p:nvPr/>
        </p:nvSpPr>
        <p:spPr>
          <a:xfrm>
            <a:off x="566928" y="1828800"/>
            <a:ext cx="2476423" cy="2148840"/>
          </a:xfrm>
          <a:prstGeom prst="roundRect">
            <a:avLst>
              <a:gd name="adj" fmla="val 4000"/>
            </a:avLst>
          </a:prstGeom>
          <a:solidFill>
            <a:srgbClr val="0F2A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713232" y="2029968"/>
            <a:ext cx="2183815" cy="310896"/>
          </a:xfrm>
          <a:prstGeom prst="rect">
            <a:avLst/>
          </a:prstGeom>
          <a:noFill/>
        </p:spPr>
        <p:txBody>
          <a:bodyPr wrap="square" anchor="t" lIns="0" rIns="0" tIns="0" bIns="0">
            <a:spAutoFit/>
          </a:bodyPr>
          <a:lstStyle/>
          <a:p>
            <a:pPr algn="ctr">
              <a:lnSpc>
                <a:spcPct val="100000"/>
              </a:lnSpc>
            </a:pPr>
            <a:r>
              <a:rPr sz="1700" b="1">
                <a:solidFill>
                  <a:srgbClr val="FFFFFF"/>
                </a:solidFill>
                <a:latin typeface="Calibri"/>
              </a:rPr>
              <a:t>What is the job?</a:t>
            </a:r>
          </a:p>
        </p:txBody>
      </p:sp>
      <p:sp>
        <p:nvSpPr>
          <p:cNvPr id="8" name="TextBox 7"/>
          <p:cNvSpPr txBox="1"/>
          <p:nvPr/>
        </p:nvSpPr>
        <p:spPr>
          <a:xfrm>
            <a:off x="713232" y="2414016"/>
            <a:ext cx="2183815" cy="1325880"/>
          </a:xfrm>
          <a:prstGeom prst="rect">
            <a:avLst/>
          </a:prstGeom>
          <a:noFill/>
        </p:spPr>
        <p:txBody>
          <a:bodyPr wrap="square" anchor="t" lIns="0" rIns="0" tIns="0" bIns="0">
            <a:spAutoFit/>
          </a:bodyPr>
          <a:lstStyle/>
          <a:p>
            <a:pPr algn="ctr">
              <a:lnSpc>
                <a:spcPct val="110000"/>
              </a:lnSpc>
            </a:pPr>
            <a:r>
              <a:rPr sz="1150" b="0">
                <a:solidFill>
                  <a:srgbClr val="C8D8E6"/>
                </a:solidFill>
                <a:latin typeface="Calibri"/>
              </a:rPr>
              <a:t>State it in one sentence: "crop an image", not "get Photoshop"</a:t>
            </a:r>
          </a:p>
        </p:txBody>
      </p:sp>
      <p:sp>
        <p:nvSpPr>
          <p:cNvPr id="9" name="TextBox 8"/>
          <p:cNvSpPr txBox="1"/>
          <p:nvPr/>
        </p:nvSpPr>
        <p:spPr>
          <a:xfrm>
            <a:off x="3043351" y="2743200"/>
            <a:ext cx="384048" cy="365760"/>
          </a:xfrm>
          <a:prstGeom prst="rect">
            <a:avLst/>
          </a:prstGeom>
          <a:noFill/>
        </p:spPr>
        <p:txBody>
          <a:bodyPr wrap="square" anchor="t" lIns="0" rIns="0" tIns="0" bIns="0">
            <a:spAutoFit/>
          </a:bodyPr>
          <a:lstStyle/>
          <a:p>
            <a:pPr algn="ctr">
              <a:lnSpc>
                <a:spcPct val="100000"/>
              </a:lnSpc>
            </a:pPr>
            <a:r>
              <a:rPr sz="1600" b="0">
                <a:solidFill>
                  <a:srgbClr val="1D6FB8"/>
                </a:solidFill>
                <a:latin typeface="Calibri"/>
              </a:rPr>
              <a:t>▶</a:t>
            </a:r>
          </a:p>
        </p:txBody>
      </p:sp>
      <p:sp>
        <p:nvSpPr>
          <p:cNvPr id="10" name="Rounded Rectangle 9"/>
          <p:cNvSpPr/>
          <p:nvPr/>
        </p:nvSpPr>
        <p:spPr>
          <a:xfrm>
            <a:off x="3427399" y="1828800"/>
            <a:ext cx="2476423" cy="2148840"/>
          </a:xfrm>
          <a:prstGeom prst="roundRect">
            <a:avLst>
              <a:gd name="adj" fmla="val 4000"/>
            </a:avLst>
          </a:prstGeom>
          <a:solidFill>
            <a:srgbClr val="0F2A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3573703" y="2029968"/>
            <a:ext cx="2183815" cy="310896"/>
          </a:xfrm>
          <a:prstGeom prst="rect">
            <a:avLst/>
          </a:prstGeom>
          <a:noFill/>
        </p:spPr>
        <p:txBody>
          <a:bodyPr wrap="square" anchor="t" lIns="0" rIns="0" tIns="0" bIns="0">
            <a:spAutoFit/>
          </a:bodyPr>
          <a:lstStyle/>
          <a:p>
            <a:pPr algn="ctr">
              <a:lnSpc>
                <a:spcPct val="100000"/>
              </a:lnSpc>
            </a:pPr>
            <a:r>
              <a:rPr sz="1700" b="1">
                <a:solidFill>
                  <a:srgbClr val="FFFFFF"/>
                </a:solidFill>
                <a:latin typeface="Calibri"/>
              </a:rPr>
              <a:t>Is it already here?</a:t>
            </a:r>
          </a:p>
        </p:txBody>
      </p:sp>
      <p:sp>
        <p:nvSpPr>
          <p:cNvPr id="12" name="TextBox 11"/>
          <p:cNvSpPr txBox="1"/>
          <p:nvPr/>
        </p:nvSpPr>
        <p:spPr>
          <a:xfrm>
            <a:off x="3573703" y="2414016"/>
            <a:ext cx="2183815" cy="1325880"/>
          </a:xfrm>
          <a:prstGeom prst="rect">
            <a:avLst/>
          </a:prstGeom>
          <a:noFill/>
        </p:spPr>
        <p:txBody>
          <a:bodyPr wrap="square" anchor="t" lIns="0" rIns="0" tIns="0" bIns="0">
            <a:spAutoFit/>
          </a:bodyPr>
          <a:lstStyle/>
          <a:p>
            <a:pPr algn="ctr">
              <a:lnSpc>
                <a:spcPct val="110000"/>
              </a:lnSpc>
            </a:pPr>
            <a:r>
              <a:rPr sz="1150" b="0">
                <a:solidFill>
                  <a:srgbClr val="C8D8E6"/>
                </a:solidFill>
                <a:latin typeface="Calibri"/>
              </a:rPr>
              <a:t>Check the accessories and the applications you already have</a:t>
            </a:r>
          </a:p>
        </p:txBody>
      </p:sp>
      <p:sp>
        <p:nvSpPr>
          <p:cNvPr id="13" name="TextBox 12"/>
          <p:cNvSpPr txBox="1"/>
          <p:nvPr/>
        </p:nvSpPr>
        <p:spPr>
          <a:xfrm>
            <a:off x="5903823" y="2743200"/>
            <a:ext cx="384048" cy="365760"/>
          </a:xfrm>
          <a:prstGeom prst="rect">
            <a:avLst/>
          </a:prstGeom>
          <a:noFill/>
        </p:spPr>
        <p:txBody>
          <a:bodyPr wrap="square" anchor="t" lIns="0" rIns="0" tIns="0" bIns="0">
            <a:spAutoFit/>
          </a:bodyPr>
          <a:lstStyle/>
          <a:p>
            <a:pPr algn="ctr">
              <a:lnSpc>
                <a:spcPct val="100000"/>
              </a:lnSpc>
            </a:pPr>
            <a:r>
              <a:rPr sz="1600" b="0">
                <a:solidFill>
                  <a:srgbClr val="1D6FB8"/>
                </a:solidFill>
                <a:latin typeface="Calibri"/>
              </a:rPr>
              <a:t>▶</a:t>
            </a:r>
          </a:p>
        </p:txBody>
      </p:sp>
      <p:sp>
        <p:nvSpPr>
          <p:cNvPr id="14" name="Rounded Rectangle 13"/>
          <p:cNvSpPr/>
          <p:nvPr/>
        </p:nvSpPr>
        <p:spPr>
          <a:xfrm>
            <a:off x="6287871" y="1828800"/>
            <a:ext cx="2476423" cy="2148840"/>
          </a:xfrm>
          <a:prstGeom prst="roundRect">
            <a:avLst>
              <a:gd name="adj" fmla="val 4000"/>
            </a:avLst>
          </a:prstGeom>
          <a:solidFill>
            <a:srgbClr val="0F2A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6434175" y="2029968"/>
            <a:ext cx="2183815" cy="310896"/>
          </a:xfrm>
          <a:prstGeom prst="rect">
            <a:avLst/>
          </a:prstGeom>
          <a:noFill/>
        </p:spPr>
        <p:txBody>
          <a:bodyPr wrap="square" anchor="t" lIns="0" rIns="0" tIns="0" bIns="0">
            <a:spAutoFit/>
          </a:bodyPr>
          <a:lstStyle/>
          <a:p>
            <a:pPr algn="ctr">
              <a:lnSpc>
                <a:spcPct val="100000"/>
              </a:lnSpc>
            </a:pPr>
            <a:r>
              <a:rPr sz="1700" b="1">
                <a:solidFill>
                  <a:srgbClr val="FFFFFF"/>
                </a:solidFill>
                <a:latin typeface="Calibri"/>
              </a:rPr>
              <a:t>What does it cost?</a:t>
            </a:r>
          </a:p>
        </p:txBody>
      </p:sp>
      <p:sp>
        <p:nvSpPr>
          <p:cNvPr id="16" name="TextBox 15"/>
          <p:cNvSpPr txBox="1"/>
          <p:nvPr/>
        </p:nvSpPr>
        <p:spPr>
          <a:xfrm>
            <a:off x="6434175" y="2414016"/>
            <a:ext cx="2183815" cy="1325880"/>
          </a:xfrm>
          <a:prstGeom prst="rect">
            <a:avLst/>
          </a:prstGeom>
          <a:noFill/>
        </p:spPr>
        <p:txBody>
          <a:bodyPr wrap="square" anchor="t" lIns="0" rIns="0" tIns="0" bIns="0">
            <a:spAutoFit/>
          </a:bodyPr>
          <a:lstStyle/>
          <a:p>
            <a:pPr algn="ctr">
              <a:lnSpc>
                <a:spcPct val="110000"/>
              </a:lnSpc>
            </a:pPr>
            <a:r>
              <a:rPr sz="1150" b="0">
                <a:solidFill>
                  <a:srgbClr val="C8D8E6"/>
                </a:solidFill>
                <a:latin typeface="Calibri"/>
              </a:rPr>
              <a:t>Money, licence conditions, disk space, updates, and your data</a:t>
            </a:r>
          </a:p>
        </p:txBody>
      </p:sp>
      <p:sp>
        <p:nvSpPr>
          <p:cNvPr id="17" name="TextBox 16"/>
          <p:cNvSpPr txBox="1"/>
          <p:nvPr/>
        </p:nvSpPr>
        <p:spPr>
          <a:xfrm>
            <a:off x="8764295" y="2743200"/>
            <a:ext cx="384048" cy="365760"/>
          </a:xfrm>
          <a:prstGeom prst="rect">
            <a:avLst/>
          </a:prstGeom>
          <a:noFill/>
        </p:spPr>
        <p:txBody>
          <a:bodyPr wrap="square" anchor="t" lIns="0" rIns="0" tIns="0" bIns="0">
            <a:spAutoFit/>
          </a:bodyPr>
          <a:lstStyle/>
          <a:p>
            <a:pPr algn="ctr">
              <a:lnSpc>
                <a:spcPct val="100000"/>
              </a:lnSpc>
            </a:pPr>
            <a:r>
              <a:rPr sz="1600" b="0">
                <a:solidFill>
                  <a:srgbClr val="1D6FB8"/>
                </a:solidFill>
                <a:latin typeface="Calibri"/>
              </a:rPr>
              <a:t>▶</a:t>
            </a:r>
          </a:p>
        </p:txBody>
      </p:sp>
      <p:sp>
        <p:nvSpPr>
          <p:cNvPr id="18" name="Rounded Rectangle 17"/>
          <p:cNvSpPr/>
          <p:nvPr/>
        </p:nvSpPr>
        <p:spPr>
          <a:xfrm>
            <a:off x="9148343" y="1828800"/>
            <a:ext cx="2476423" cy="2148840"/>
          </a:xfrm>
          <a:prstGeom prst="roundRect">
            <a:avLst>
              <a:gd name="adj" fmla="val 4000"/>
            </a:avLst>
          </a:prstGeom>
          <a:solidFill>
            <a:srgbClr val="0F2A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9294647" y="2029968"/>
            <a:ext cx="2183815" cy="310896"/>
          </a:xfrm>
          <a:prstGeom prst="rect">
            <a:avLst/>
          </a:prstGeom>
          <a:noFill/>
        </p:spPr>
        <p:txBody>
          <a:bodyPr wrap="square" anchor="t" lIns="0" rIns="0" tIns="0" bIns="0">
            <a:spAutoFit/>
          </a:bodyPr>
          <a:lstStyle/>
          <a:p>
            <a:pPr algn="ctr">
              <a:lnSpc>
                <a:spcPct val="100000"/>
              </a:lnSpc>
            </a:pPr>
            <a:r>
              <a:rPr sz="1700" b="1">
                <a:solidFill>
                  <a:srgbClr val="FFFFFF"/>
                </a:solidFill>
                <a:latin typeface="Calibri"/>
              </a:rPr>
              <a:t>Where is it from?</a:t>
            </a:r>
          </a:p>
        </p:txBody>
      </p:sp>
      <p:sp>
        <p:nvSpPr>
          <p:cNvPr id="20" name="TextBox 19"/>
          <p:cNvSpPr txBox="1"/>
          <p:nvPr/>
        </p:nvSpPr>
        <p:spPr>
          <a:xfrm>
            <a:off x="9294647" y="2414016"/>
            <a:ext cx="2183815" cy="1325880"/>
          </a:xfrm>
          <a:prstGeom prst="rect">
            <a:avLst/>
          </a:prstGeom>
          <a:noFill/>
        </p:spPr>
        <p:txBody>
          <a:bodyPr wrap="square" anchor="t" lIns="0" rIns="0" tIns="0" bIns="0">
            <a:spAutoFit/>
          </a:bodyPr>
          <a:lstStyle/>
          <a:p>
            <a:pPr algn="ctr">
              <a:lnSpc>
                <a:spcPct val="110000"/>
              </a:lnSpc>
            </a:pPr>
            <a:r>
              <a:rPr sz="1150" b="0">
                <a:solidFill>
                  <a:srgbClr val="C8D8E6"/>
                </a:solidFill>
                <a:latin typeface="Calibri"/>
              </a:rPr>
              <a:t>The official site or an app store — never an advert or a message</a:t>
            </a:r>
          </a:p>
        </p:txBody>
      </p:sp>
      <p:sp>
        <p:nvSpPr>
          <p:cNvPr id="21" name="Rounded Rectangle 20"/>
          <p:cNvSpPr/>
          <p:nvPr/>
        </p:nvSpPr>
        <p:spPr>
          <a:xfrm>
            <a:off x="566928" y="5056632"/>
            <a:ext cx="11057839" cy="841248"/>
          </a:xfrm>
          <a:prstGeom prst="roundRect">
            <a:avLst>
              <a:gd name="adj" fmla="val 4000"/>
            </a:avLst>
          </a:prstGeom>
          <a:solidFill>
            <a:srgbClr val="FDF2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786384" y="5193792"/>
            <a:ext cx="10618927" cy="256032"/>
          </a:xfrm>
          <a:prstGeom prst="rect">
            <a:avLst/>
          </a:prstGeom>
          <a:noFill/>
        </p:spPr>
        <p:txBody>
          <a:bodyPr wrap="square" anchor="t" lIns="0" rIns="0" tIns="0" bIns="0">
            <a:spAutoFit/>
          </a:bodyPr>
          <a:lstStyle/>
          <a:p>
            <a:pPr algn="l">
              <a:lnSpc>
                <a:spcPct val="100000"/>
              </a:lnSpc>
            </a:pPr>
            <a:r>
              <a:rPr sz="1300" b="1">
                <a:solidFill>
                  <a:srgbClr val="C2410C"/>
                </a:solidFill>
                <a:latin typeface="Calibri"/>
              </a:rPr>
              <a:t>The habit worth building</a:t>
            </a:r>
          </a:p>
        </p:txBody>
      </p:sp>
      <p:sp>
        <p:nvSpPr>
          <p:cNvPr id="23" name="TextBox 22"/>
          <p:cNvSpPr txBox="1"/>
          <p:nvPr/>
        </p:nvSpPr>
        <p:spPr>
          <a:xfrm>
            <a:off x="786384" y="5477256"/>
            <a:ext cx="10618927" cy="329184"/>
          </a:xfrm>
          <a:prstGeom prst="rect">
            <a:avLst/>
          </a:prstGeom>
          <a:noFill/>
        </p:spPr>
        <p:txBody>
          <a:bodyPr wrap="square" anchor="t" lIns="0" rIns="0" tIns="0" bIns="0">
            <a:spAutoFit/>
          </a:bodyPr>
          <a:lstStyle/>
          <a:p>
            <a:pPr algn="l">
              <a:lnSpc>
                <a:spcPct val="100000"/>
              </a:lnSpc>
            </a:pPr>
            <a:r>
              <a:rPr sz="1150" b="0">
                <a:solidFill>
                  <a:srgbClr val="1B222A"/>
                </a:solidFill>
                <a:latin typeface="Calibri"/>
              </a:rPr>
              <a:t>Name the job, not the program. People who ask for a program get one program; people who name the job usually find they already own three ways to do it.</a:t>
            </a:r>
          </a:p>
        </p:txBody>
      </p:sp>
      <p:sp>
        <p:nvSpPr>
          <p:cNvPr id="24" name="TextBox 23"/>
          <p:cNvSpPr txBox="1"/>
          <p:nvPr/>
        </p:nvSpPr>
        <p:spPr>
          <a:xfrm>
            <a:off x="566928" y="6016752"/>
            <a:ext cx="11057839" cy="384048"/>
          </a:xfrm>
          <a:prstGeom prst="rect">
            <a:avLst/>
          </a:prstGeom>
          <a:noFill/>
        </p:spPr>
        <p:txBody>
          <a:bodyPr wrap="square" anchor="ctr" lIns="0" rIns="0" tIns="0" bIns="0">
            <a:spAutoFit/>
          </a:bodyPr>
          <a:lstStyle/>
          <a:p>
            <a:pPr algn="l">
              <a:lnSpc>
                <a:spcPct val="100000"/>
              </a:lnSpc>
            </a:pPr>
            <a:r>
              <a:rPr sz="1250" b="1">
                <a:solidFill>
                  <a:srgbClr val="1D6FB8"/>
                </a:solidFill>
                <a:latin typeface="Calibri"/>
              </a:rPr>
              <a:t>Every program you install is one more thing to update, licence and trust.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66928" y="384048"/>
            <a:ext cx="11057839" cy="237744"/>
          </a:xfrm>
          <a:prstGeom prst="rect">
            <a:avLst/>
          </a:prstGeom>
          <a:noFill/>
        </p:spPr>
        <p:txBody>
          <a:bodyPr wrap="square" anchor="t" lIns="0" rIns="0" tIns="0" bIns="0">
            <a:spAutoFit/>
          </a:bodyPr>
          <a:lstStyle/>
          <a:p>
            <a:pPr algn="l">
              <a:lnSpc>
                <a:spcPct val="100000"/>
              </a:lnSpc>
            </a:pPr>
            <a:r>
              <a:rPr sz="1100" b="1">
                <a:solidFill>
                  <a:srgbClr val="C2410C"/>
                </a:solidFill>
                <a:latin typeface="Calibri"/>
              </a:rPr>
              <a:t>FILE HANDLING</a:t>
            </a:r>
          </a:p>
        </p:txBody>
      </p:sp>
      <p:sp>
        <p:nvSpPr>
          <p:cNvPr id="3" name="TextBox 2"/>
          <p:cNvSpPr txBox="1"/>
          <p:nvPr/>
        </p:nvSpPr>
        <p:spPr>
          <a:xfrm>
            <a:off x="10527487" y="6382512"/>
            <a:ext cx="1097280" cy="274320"/>
          </a:xfrm>
          <a:prstGeom prst="rect">
            <a:avLst/>
          </a:prstGeom>
          <a:noFill/>
        </p:spPr>
        <p:txBody>
          <a:bodyPr wrap="square" anchor="t" lIns="0" rIns="0" tIns="0" bIns="0">
            <a:spAutoFit/>
          </a:bodyPr>
          <a:lstStyle/>
          <a:p>
            <a:pPr algn="r">
              <a:lnSpc>
                <a:spcPct val="100000"/>
              </a:lnSpc>
            </a:pPr>
            <a:r>
              <a:rPr sz="1000" b="0">
                <a:solidFill>
                  <a:srgbClr val="5A6672"/>
                </a:solidFill>
                <a:latin typeface="Calibri"/>
              </a:rPr>
              <a:t>5</a:t>
            </a:r>
          </a:p>
        </p:txBody>
      </p:sp>
      <p:sp>
        <p:nvSpPr>
          <p:cNvPr id="4" name="TextBox 3"/>
          <p:cNvSpPr txBox="1"/>
          <p:nvPr/>
        </p:nvSpPr>
        <p:spPr>
          <a:xfrm>
            <a:off x="566928" y="713232"/>
            <a:ext cx="11057839" cy="548640"/>
          </a:xfrm>
          <a:prstGeom prst="rect">
            <a:avLst/>
          </a:prstGeom>
          <a:noFill/>
        </p:spPr>
        <p:txBody>
          <a:bodyPr wrap="square" anchor="t" lIns="0" rIns="0" tIns="0" bIns="0">
            <a:spAutoFit/>
          </a:bodyPr>
          <a:lstStyle/>
          <a:p>
            <a:pPr algn="l">
              <a:lnSpc>
                <a:spcPct val="100000"/>
              </a:lnSpc>
            </a:pPr>
            <a:r>
              <a:rPr sz="3200" b="1">
                <a:solidFill>
                  <a:srgbClr val="0F2A44"/>
                </a:solidFill>
                <a:latin typeface="Calibri"/>
              </a:rPr>
              <a:t>The extension tells you the software</a:t>
            </a:r>
          </a:p>
        </p:txBody>
      </p:sp>
      <p:sp>
        <p:nvSpPr>
          <p:cNvPr id="5" name="TextBox 4"/>
          <p:cNvSpPr txBox="1"/>
          <p:nvPr/>
        </p:nvSpPr>
        <p:spPr>
          <a:xfrm>
            <a:off x="566928" y="1280160"/>
            <a:ext cx="11057839" cy="365760"/>
          </a:xfrm>
          <a:prstGeom prst="rect">
            <a:avLst/>
          </a:prstGeom>
          <a:noFill/>
        </p:spPr>
        <p:txBody>
          <a:bodyPr wrap="square" anchor="t" lIns="0" rIns="0" tIns="0" bIns="0">
            <a:spAutoFit/>
          </a:bodyPr>
          <a:lstStyle/>
          <a:p>
            <a:pPr algn="l">
              <a:lnSpc>
                <a:spcPct val="100000"/>
              </a:lnSpc>
            </a:pPr>
            <a:r>
              <a:rPr sz="1400" b="0">
                <a:solidFill>
                  <a:srgbClr val="5A6672"/>
                </a:solidFill>
                <a:latin typeface="Calibri"/>
              </a:rPr>
              <a:t>The last few letters after the dot say which program made the file and which can open it.</a:t>
            </a:r>
          </a:p>
        </p:txBody>
      </p:sp>
      <p:sp>
        <p:nvSpPr>
          <p:cNvPr id="6" name="Rounded Rectangle 5"/>
          <p:cNvSpPr/>
          <p:nvPr/>
        </p:nvSpPr>
        <p:spPr>
          <a:xfrm>
            <a:off x="566928" y="1819656"/>
            <a:ext cx="3551834" cy="1874519"/>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713232" y="1965960"/>
            <a:ext cx="3259226" cy="274320"/>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.docx  .odt</a:t>
            </a:r>
          </a:p>
        </p:txBody>
      </p:sp>
      <p:sp>
        <p:nvSpPr>
          <p:cNvPr id="8" name="TextBox 7"/>
          <p:cNvSpPr txBox="1"/>
          <p:nvPr/>
        </p:nvSpPr>
        <p:spPr>
          <a:xfrm>
            <a:off x="713232" y="2313432"/>
            <a:ext cx="3259226" cy="1234439"/>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Word-processed documents — text with formatting.</a:t>
            </a:r>
          </a:p>
        </p:txBody>
      </p:sp>
      <p:sp>
        <p:nvSpPr>
          <p:cNvPr id="9" name="Rounded Rectangle 8"/>
          <p:cNvSpPr/>
          <p:nvPr/>
        </p:nvSpPr>
        <p:spPr>
          <a:xfrm>
            <a:off x="4319930" y="1819656"/>
            <a:ext cx="3551834" cy="1874519"/>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4466234" y="1965960"/>
            <a:ext cx="3259226" cy="274320"/>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.xlsx  .csv</a:t>
            </a:r>
          </a:p>
        </p:txBody>
      </p:sp>
      <p:sp>
        <p:nvSpPr>
          <p:cNvPr id="11" name="TextBox 10"/>
          <p:cNvSpPr txBox="1"/>
          <p:nvPr/>
        </p:nvSpPr>
        <p:spPr>
          <a:xfrm>
            <a:off x="4466234" y="2313432"/>
            <a:ext cx="3259226" cy="1234439"/>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Spreadsheets and raw tabular data.</a:t>
            </a:r>
          </a:p>
        </p:txBody>
      </p:sp>
      <p:sp>
        <p:nvSpPr>
          <p:cNvPr id="12" name="Rounded Rectangle 11"/>
          <p:cNvSpPr/>
          <p:nvPr/>
        </p:nvSpPr>
        <p:spPr>
          <a:xfrm>
            <a:off x="8072932" y="1819656"/>
            <a:ext cx="3551834" cy="1874519"/>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8219236" y="1965960"/>
            <a:ext cx="3259226" cy="274320"/>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.pptx  .pdf</a:t>
            </a:r>
          </a:p>
        </p:txBody>
      </p:sp>
      <p:sp>
        <p:nvSpPr>
          <p:cNvPr id="14" name="TextBox 13"/>
          <p:cNvSpPr txBox="1"/>
          <p:nvPr/>
        </p:nvSpPr>
        <p:spPr>
          <a:xfrm>
            <a:off x="8219236" y="2313432"/>
            <a:ext cx="3259226" cy="1234439"/>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Presentations, and documents fixed for sharing.</a:t>
            </a:r>
          </a:p>
        </p:txBody>
      </p:sp>
      <p:sp>
        <p:nvSpPr>
          <p:cNvPr id="15" name="Rounded Rectangle 14"/>
          <p:cNvSpPr/>
          <p:nvPr/>
        </p:nvSpPr>
        <p:spPr>
          <a:xfrm>
            <a:off x="566928" y="3895344"/>
            <a:ext cx="3551834" cy="1874519"/>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713232" y="4041648"/>
            <a:ext cx="3259226" cy="274320"/>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.jpg  .png</a:t>
            </a:r>
          </a:p>
        </p:txBody>
      </p:sp>
      <p:sp>
        <p:nvSpPr>
          <p:cNvPr id="17" name="TextBox 16"/>
          <p:cNvSpPr txBox="1"/>
          <p:nvPr/>
        </p:nvSpPr>
        <p:spPr>
          <a:xfrm>
            <a:off x="713232" y="4389120"/>
            <a:ext cx="3259226" cy="1234439"/>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Photographs, and images needing sharp edges or transparency.</a:t>
            </a:r>
          </a:p>
        </p:txBody>
      </p:sp>
      <p:sp>
        <p:nvSpPr>
          <p:cNvPr id="18" name="Rounded Rectangle 17"/>
          <p:cNvSpPr/>
          <p:nvPr/>
        </p:nvSpPr>
        <p:spPr>
          <a:xfrm>
            <a:off x="4319930" y="3895344"/>
            <a:ext cx="3551834" cy="1874519"/>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4466234" y="4041648"/>
            <a:ext cx="3259226" cy="274320"/>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.mp3  .mp4</a:t>
            </a:r>
          </a:p>
        </p:txBody>
      </p:sp>
      <p:sp>
        <p:nvSpPr>
          <p:cNvPr id="20" name="TextBox 19"/>
          <p:cNvSpPr txBox="1"/>
          <p:nvPr/>
        </p:nvSpPr>
        <p:spPr>
          <a:xfrm>
            <a:off x="4466234" y="4389120"/>
            <a:ext cx="3259226" cy="1234439"/>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Compressed audio and video.</a:t>
            </a:r>
          </a:p>
        </p:txBody>
      </p:sp>
      <p:sp>
        <p:nvSpPr>
          <p:cNvPr id="21" name="Rounded Rectangle 20"/>
          <p:cNvSpPr/>
          <p:nvPr/>
        </p:nvSpPr>
        <p:spPr>
          <a:xfrm>
            <a:off x="8072932" y="3895344"/>
            <a:ext cx="3551834" cy="1874519"/>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8219236" y="4041648"/>
            <a:ext cx="3259226" cy="274320"/>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.exe  .apk</a:t>
            </a:r>
          </a:p>
        </p:txBody>
      </p:sp>
      <p:sp>
        <p:nvSpPr>
          <p:cNvPr id="23" name="TextBox 22"/>
          <p:cNvSpPr txBox="1"/>
          <p:nvPr/>
        </p:nvSpPr>
        <p:spPr>
          <a:xfrm>
            <a:off x="8219236" y="4389120"/>
            <a:ext cx="3259226" cy="1234439"/>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Installers. The two extensions you should be most careful with.</a:t>
            </a:r>
          </a:p>
        </p:txBody>
      </p:sp>
      <p:sp>
        <p:nvSpPr>
          <p:cNvPr id="24" name="TextBox 23"/>
          <p:cNvSpPr txBox="1"/>
          <p:nvPr/>
        </p:nvSpPr>
        <p:spPr>
          <a:xfrm>
            <a:off x="566928" y="6016752"/>
            <a:ext cx="11057839" cy="384048"/>
          </a:xfrm>
          <a:prstGeom prst="rect">
            <a:avLst/>
          </a:prstGeom>
          <a:noFill/>
        </p:spPr>
        <p:txBody>
          <a:bodyPr wrap="square" anchor="ctr" lIns="0" rIns="0" tIns="0" bIns="0">
            <a:spAutoFit/>
          </a:bodyPr>
          <a:lstStyle/>
          <a:p>
            <a:pPr algn="l">
              <a:lnSpc>
                <a:spcPct val="100000"/>
              </a:lnSpc>
            </a:pPr>
            <a:r>
              <a:rPr sz="1250" b="1">
                <a:solidFill>
                  <a:srgbClr val="1D6FB8"/>
                </a:solidFill>
                <a:latin typeface="Calibri"/>
              </a:rPr>
              <a:t>Renaming a .docx to .jpg does not convert it — it only hides what the file really is.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66928" y="384048"/>
            <a:ext cx="11057839" cy="237744"/>
          </a:xfrm>
          <a:prstGeom prst="rect">
            <a:avLst/>
          </a:prstGeom>
          <a:noFill/>
        </p:spPr>
        <p:txBody>
          <a:bodyPr wrap="square" anchor="t" lIns="0" rIns="0" tIns="0" bIns="0">
            <a:spAutoFit/>
          </a:bodyPr>
          <a:lstStyle/>
          <a:p>
            <a:pPr algn="l">
              <a:lnSpc>
                <a:spcPct val="100000"/>
              </a:lnSpc>
            </a:pPr>
            <a:r>
              <a:rPr sz="1100" b="1">
                <a:solidFill>
                  <a:srgbClr val="C2410C"/>
                </a:solidFill>
                <a:latin typeface="Calibri"/>
              </a:rPr>
              <a:t>LEGAL &amp; ETHICAL</a:t>
            </a:r>
          </a:p>
        </p:txBody>
      </p:sp>
      <p:sp>
        <p:nvSpPr>
          <p:cNvPr id="3" name="TextBox 2"/>
          <p:cNvSpPr txBox="1"/>
          <p:nvPr/>
        </p:nvSpPr>
        <p:spPr>
          <a:xfrm>
            <a:off x="10527487" y="6382512"/>
            <a:ext cx="1097280" cy="274320"/>
          </a:xfrm>
          <a:prstGeom prst="rect">
            <a:avLst/>
          </a:prstGeom>
          <a:noFill/>
        </p:spPr>
        <p:txBody>
          <a:bodyPr wrap="square" anchor="t" lIns="0" rIns="0" tIns="0" bIns="0">
            <a:spAutoFit/>
          </a:bodyPr>
          <a:lstStyle/>
          <a:p>
            <a:pPr algn="r">
              <a:lnSpc>
                <a:spcPct val="100000"/>
              </a:lnSpc>
            </a:pPr>
            <a:r>
              <a:rPr sz="1000" b="0">
                <a:solidFill>
                  <a:srgbClr val="5A6672"/>
                </a:solidFill>
                <a:latin typeface="Calibri"/>
              </a:rPr>
              <a:t>6</a:t>
            </a:r>
          </a:p>
        </p:txBody>
      </p:sp>
      <p:sp>
        <p:nvSpPr>
          <p:cNvPr id="4" name="TextBox 3"/>
          <p:cNvSpPr txBox="1"/>
          <p:nvPr/>
        </p:nvSpPr>
        <p:spPr>
          <a:xfrm>
            <a:off x="566928" y="713232"/>
            <a:ext cx="11057839" cy="548640"/>
          </a:xfrm>
          <a:prstGeom prst="rect">
            <a:avLst/>
          </a:prstGeom>
          <a:noFill/>
        </p:spPr>
        <p:txBody>
          <a:bodyPr wrap="square" anchor="t" lIns="0" rIns="0" tIns="0" bIns="0">
            <a:spAutoFit/>
          </a:bodyPr>
          <a:lstStyle/>
          <a:p>
            <a:pPr algn="l">
              <a:lnSpc>
                <a:spcPct val="100000"/>
              </a:lnSpc>
            </a:pPr>
            <a:r>
              <a:rPr sz="3200" b="1">
                <a:solidFill>
                  <a:srgbClr val="0F2A44"/>
                </a:solidFill>
                <a:latin typeface="Calibri"/>
              </a:rPr>
              <a:t>You bought a licence, not the software</a:t>
            </a:r>
          </a:p>
        </p:txBody>
      </p:sp>
      <p:sp>
        <p:nvSpPr>
          <p:cNvPr id="5" name="TextBox 4"/>
          <p:cNvSpPr txBox="1"/>
          <p:nvPr/>
        </p:nvSpPr>
        <p:spPr>
          <a:xfrm>
            <a:off x="566928" y="1280160"/>
            <a:ext cx="11057839" cy="365760"/>
          </a:xfrm>
          <a:prstGeom prst="rect">
            <a:avLst/>
          </a:prstGeom>
          <a:noFill/>
        </p:spPr>
        <p:txBody>
          <a:bodyPr wrap="square" anchor="t" lIns="0" rIns="0" tIns="0" bIns="0">
            <a:spAutoFit/>
          </a:bodyPr>
          <a:lstStyle/>
          <a:p>
            <a:pPr algn="l">
              <a:lnSpc>
                <a:spcPct val="100000"/>
              </a:lnSpc>
            </a:pPr>
            <a:r>
              <a:rPr sz="1400" b="0">
                <a:solidFill>
                  <a:srgbClr val="5A6672"/>
                </a:solidFill>
                <a:latin typeface="Calibri"/>
              </a:rPr>
              <a:t>The licence decides what you may legally do with a program — copy it, change it, share it, sell it.</a:t>
            </a:r>
          </a:p>
        </p:txBody>
      </p:sp>
      <p:sp>
        <p:nvSpPr>
          <p:cNvPr id="6" name="Rounded Rectangle 5"/>
          <p:cNvSpPr/>
          <p:nvPr/>
        </p:nvSpPr>
        <p:spPr>
          <a:xfrm>
            <a:off x="566928" y="1819656"/>
            <a:ext cx="3551834" cy="1874519"/>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713232" y="1965960"/>
            <a:ext cx="3259226" cy="274320"/>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Proprietary</a:t>
            </a:r>
          </a:p>
        </p:txBody>
      </p:sp>
      <p:sp>
        <p:nvSpPr>
          <p:cNvPr id="8" name="TextBox 7"/>
          <p:cNvSpPr txBox="1"/>
          <p:nvPr/>
        </p:nvSpPr>
        <p:spPr>
          <a:xfrm>
            <a:off x="713232" y="2313432"/>
            <a:ext cx="3259226" cy="1234439"/>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You pay to use it. The code stays secret and you may not copy or modify it.</a:t>
            </a:r>
          </a:p>
        </p:txBody>
      </p:sp>
      <p:sp>
        <p:nvSpPr>
          <p:cNvPr id="9" name="Rounded Rectangle 8"/>
          <p:cNvSpPr/>
          <p:nvPr/>
        </p:nvSpPr>
        <p:spPr>
          <a:xfrm>
            <a:off x="4319930" y="1819656"/>
            <a:ext cx="3551834" cy="1874519"/>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4466234" y="1965960"/>
            <a:ext cx="3259226" cy="274320"/>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Open source</a:t>
            </a:r>
          </a:p>
        </p:txBody>
      </p:sp>
      <p:sp>
        <p:nvSpPr>
          <p:cNvPr id="11" name="TextBox 10"/>
          <p:cNvSpPr txBox="1"/>
          <p:nvPr/>
        </p:nvSpPr>
        <p:spPr>
          <a:xfrm>
            <a:off x="4466234" y="2313432"/>
            <a:ext cx="3259226" cy="1234439"/>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The code is public. You may use, study, change and share it, under the licence terms.</a:t>
            </a:r>
          </a:p>
        </p:txBody>
      </p:sp>
      <p:sp>
        <p:nvSpPr>
          <p:cNvPr id="12" name="Rounded Rectangle 11"/>
          <p:cNvSpPr/>
          <p:nvPr/>
        </p:nvSpPr>
        <p:spPr>
          <a:xfrm>
            <a:off x="8072932" y="1819656"/>
            <a:ext cx="3551834" cy="1874519"/>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8219236" y="1965960"/>
            <a:ext cx="3259226" cy="274320"/>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Freeware</a:t>
            </a:r>
          </a:p>
        </p:txBody>
      </p:sp>
      <p:sp>
        <p:nvSpPr>
          <p:cNvPr id="14" name="TextBox 13"/>
          <p:cNvSpPr txBox="1"/>
          <p:nvPr/>
        </p:nvSpPr>
        <p:spPr>
          <a:xfrm>
            <a:off x="8219236" y="2313432"/>
            <a:ext cx="3259226" cy="1234439"/>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Free to use, but the code stays closed and there are usually limits on commercial use.</a:t>
            </a:r>
          </a:p>
        </p:txBody>
      </p:sp>
      <p:sp>
        <p:nvSpPr>
          <p:cNvPr id="15" name="Rounded Rectangle 14"/>
          <p:cNvSpPr/>
          <p:nvPr/>
        </p:nvSpPr>
        <p:spPr>
          <a:xfrm>
            <a:off x="566928" y="3895344"/>
            <a:ext cx="3551834" cy="1874519"/>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713232" y="4041648"/>
            <a:ext cx="3259226" cy="274320"/>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Shareware</a:t>
            </a:r>
          </a:p>
        </p:txBody>
      </p:sp>
      <p:sp>
        <p:nvSpPr>
          <p:cNvPr id="17" name="TextBox 16"/>
          <p:cNvSpPr txBox="1"/>
          <p:nvPr/>
        </p:nvSpPr>
        <p:spPr>
          <a:xfrm>
            <a:off x="713232" y="4389120"/>
            <a:ext cx="3259226" cy="1234439"/>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Free to try for a period, then you must pay or stop using it.</a:t>
            </a:r>
          </a:p>
        </p:txBody>
      </p:sp>
      <p:sp>
        <p:nvSpPr>
          <p:cNvPr id="18" name="Rounded Rectangle 17"/>
          <p:cNvSpPr/>
          <p:nvPr/>
        </p:nvSpPr>
        <p:spPr>
          <a:xfrm>
            <a:off x="4319930" y="3895344"/>
            <a:ext cx="3551834" cy="1874519"/>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9" name="TextBox 18"/>
          <p:cNvSpPr txBox="1"/>
          <p:nvPr/>
        </p:nvSpPr>
        <p:spPr>
          <a:xfrm>
            <a:off x="4466234" y="4041648"/>
            <a:ext cx="3259226" cy="274320"/>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Subscription</a:t>
            </a:r>
          </a:p>
        </p:txBody>
      </p:sp>
      <p:sp>
        <p:nvSpPr>
          <p:cNvPr id="20" name="TextBox 19"/>
          <p:cNvSpPr txBox="1"/>
          <p:nvPr/>
        </p:nvSpPr>
        <p:spPr>
          <a:xfrm>
            <a:off x="4466234" y="4389120"/>
            <a:ext cx="3259226" cy="1234439"/>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You pay monthly or yearly. Stop paying and access ends, even for old files.</a:t>
            </a:r>
          </a:p>
        </p:txBody>
      </p:sp>
      <p:sp>
        <p:nvSpPr>
          <p:cNvPr id="21" name="Rounded Rectangle 20"/>
          <p:cNvSpPr/>
          <p:nvPr/>
        </p:nvSpPr>
        <p:spPr>
          <a:xfrm>
            <a:off x="8072932" y="3895344"/>
            <a:ext cx="3551834" cy="1874519"/>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22" name="TextBox 21"/>
          <p:cNvSpPr txBox="1"/>
          <p:nvPr/>
        </p:nvSpPr>
        <p:spPr>
          <a:xfrm>
            <a:off x="8219236" y="4041648"/>
            <a:ext cx="3259226" cy="274320"/>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Site licence</a:t>
            </a:r>
          </a:p>
        </p:txBody>
      </p:sp>
      <p:sp>
        <p:nvSpPr>
          <p:cNvPr id="23" name="TextBox 22"/>
          <p:cNvSpPr txBox="1"/>
          <p:nvPr/>
        </p:nvSpPr>
        <p:spPr>
          <a:xfrm>
            <a:off x="8219236" y="4389120"/>
            <a:ext cx="3259226" cy="1234439"/>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One agreement covers many machines — how your school licenses its computers.</a:t>
            </a:r>
          </a:p>
        </p:txBody>
      </p:sp>
      <p:sp>
        <p:nvSpPr>
          <p:cNvPr id="24" name="TextBox 23"/>
          <p:cNvSpPr txBox="1"/>
          <p:nvPr/>
        </p:nvSpPr>
        <p:spPr>
          <a:xfrm>
            <a:off x="566928" y="6016752"/>
            <a:ext cx="11057839" cy="384048"/>
          </a:xfrm>
          <a:prstGeom prst="rect">
            <a:avLst/>
          </a:prstGeom>
          <a:noFill/>
        </p:spPr>
        <p:txBody>
          <a:bodyPr wrap="square" anchor="ctr" lIns="0" rIns="0" tIns="0" bIns="0">
            <a:spAutoFit/>
          </a:bodyPr>
          <a:lstStyle/>
          <a:p>
            <a:pPr algn="l">
              <a:lnSpc>
                <a:spcPct val="100000"/>
              </a:lnSpc>
            </a:pPr>
            <a:r>
              <a:rPr sz="1250" b="1">
                <a:solidFill>
                  <a:srgbClr val="1D6FB8"/>
                </a:solidFill>
                <a:latin typeface="Calibri"/>
              </a:rPr>
              <a:t>Copying software you did not licence is piracy, whatever the file is called and wherever you found it.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66928" y="384048"/>
            <a:ext cx="11057839" cy="237744"/>
          </a:xfrm>
          <a:prstGeom prst="rect">
            <a:avLst/>
          </a:prstGeom>
          <a:noFill/>
        </p:spPr>
        <p:txBody>
          <a:bodyPr wrap="square" anchor="t" lIns="0" rIns="0" tIns="0" bIns="0">
            <a:spAutoFit/>
          </a:bodyPr>
          <a:lstStyle/>
          <a:p>
            <a:pPr algn="l">
              <a:lnSpc>
                <a:spcPct val="100000"/>
              </a:lnSpc>
            </a:pPr>
            <a:r>
              <a:rPr sz="1100" b="1">
                <a:solidFill>
                  <a:srgbClr val="C2410C"/>
                </a:solidFill>
                <a:latin typeface="Calibri"/>
              </a:rPr>
              <a:t>PRACTICAL</a:t>
            </a:r>
          </a:p>
        </p:txBody>
      </p:sp>
      <p:sp>
        <p:nvSpPr>
          <p:cNvPr id="3" name="TextBox 2"/>
          <p:cNvSpPr txBox="1"/>
          <p:nvPr/>
        </p:nvSpPr>
        <p:spPr>
          <a:xfrm>
            <a:off x="10527487" y="6382512"/>
            <a:ext cx="1097280" cy="274320"/>
          </a:xfrm>
          <a:prstGeom prst="rect">
            <a:avLst/>
          </a:prstGeom>
          <a:noFill/>
        </p:spPr>
        <p:txBody>
          <a:bodyPr wrap="square" anchor="t" lIns="0" rIns="0" tIns="0" bIns="0">
            <a:spAutoFit/>
          </a:bodyPr>
          <a:lstStyle/>
          <a:p>
            <a:pPr algn="r">
              <a:lnSpc>
                <a:spcPct val="100000"/>
              </a:lnSpc>
            </a:pPr>
            <a:r>
              <a:rPr sz="1000" b="0">
                <a:solidFill>
                  <a:srgbClr val="5A6672"/>
                </a:solidFill>
                <a:latin typeface="Calibri"/>
              </a:rPr>
              <a:t>7</a:t>
            </a:r>
          </a:p>
        </p:txBody>
      </p:sp>
      <p:sp>
        <p:nvSpPr>
          <p:cNvPr id="4" name="TextBox 3"/>
          <p:cNvSpPr txBox="1"/>
          <p:nvPr/>
        </p:nvSpPr>
        <p:spPr>
          <a:xfrm>
            <a:off x="566928" y="713232"/>
            <a:ext cx="11057839" cy="548640"/>
          </a:xfrm>
          <a:prstGeom prst="rect">
            <a:avLst/>
          </a:prstGeom>
          <a:noFill/>
        </p:spPr>
        <p:txBody>
          <a:bodyPr wrap="square" anchor="t" lIns="0" rIns="0" tIns="0" bIns="0">
            <a:spAutoFit/>
          </a:bodyPr>
          <a:lstStyle/>
          <a:p>
            <a:pPr algn="l">
              <a:lnSpc>
                <a:spcPct val="100000"/>
              </a:lnSpc>
            </a:pPr>
            <a:r>
              <a:rPr sz="3200" b="1">
                <a:solidFill>
                  <a:srgbClr val="0F2A44"/>
                </a:solidFill>
                <a:latin typeface="Calibri"/>
              </a:rPr>
              <a:t>Keeping software safe</a:t>
            </a:r>
          </a:p>
        </p:txBody>
      </p:sp>
      <p:sp>
        <p:nvSpPr>
          <p:cNvPr id="5" name="TextBox 4"/>
          <p:cNvSpPr txBox="1"/>
          <p:nvPr/>
        </p:nvSpPr>
        <p:spPr>
          <a:xfrm>
            <a:off x="566928" y="1280160"/>
            <a:ext cx="11057839" cy="365760"/>
          </a:xfrm>
          <a:prstGeom prst="rect">
            <a:avLst/>
          </a:prstGeom>
          <a:noFill/>
        </p:spPr>
        <p:txBody>
          <a:bodyPr wrap="square" anchor="t" lIns="0" rIns="0" tIns="0" bIns="0">
            <a:spAutoFit/>
          </a:bodyPr>
          <a:lstStyle/>
          <a:p>
            <a:pPr algn="l">
              <a:lnSpc>
                <a:spcPct val="100000"/>
              </a:lnSpc>
            </a:pPr>
            <a:r>
              <a:rPr sz="1400" b="0">
                <a:solidFill>
                  <a:srgbClr val="5A6672"/>
                </a:solidFill>
                <a:latin typeface="Calibri"/>
              </a:rPr>
              <a:t>Most infections arrive through a decision someone made, not a hole in the machine.</a:t>
            </a:r>
          </a:p>
        </p:txBody>
      </p:sp>
      <p:sp>
        <p:nvSpPr>
          <p:cNvPr id="6" name="Rounded Rectangle 5"/>
          <p:cNvSpPr/>
          <p:nvPr/>
        </p:nvSpPr>
        <p:spPr>
          <a:xfrm>
            <a:off x="566928" y="2857500"/>
            <a:ext cx="2613583" cy="1874519"/>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TextBox 6"/>
          <p:cNvSpPr txBox="1"/>
          <p:nvPr/>
        </p:nvSpPr>
        <p:spPr>
          <a:xfrm>
            <a:off x="713232" y="3003804"/>
            <a:ext cx="2320975" cy="493776"/>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Install from the source</a:t>
            </a:r>
          </a:p>
        </p:txBody>
      </p:sp>
      <p:sp>
        <p:nvSpPr>
          <p:cNvPr id="8" name="TextBox 7"/>
          <p:cNvSpPr txBox="1"/>
          <p:nvPr/>
        </p:nvSpPr>
        <p:spPr>
          <a:xfrm>
            <a:off x="713232" y="3570732"/>
            <a:ext cx="2320975" cy="1014983"/>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Use the official site or the device's app store. "Free download" sites bundle extras you did not ask for.</a:t>
            </a:r>
          </a:p>
        </p:txBody>
      </p:sp>
      <p:sp>
        <p:nvSpPr>
          <p:cNvPr id="9" name="Rounded Rectangle 8"/>
          <p:cNvSpPr/>
          <p:nvPr/>
        </p:nvSpPr>
        <p:spPr>
          <a:xfrm>
            <a:off x="3381679" y="2857500"/>
            <a:ext cx="2613583" cy="1874519"/>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0" name="TextBox 9"/>
          <p:cNvSpPr txBox="1"/>
          <p:nvPr/>
        </p:nvSpPr>
        <p:spPr>
          <a:xfrm>
            <a:off x="3527983" y="3003804"/>
            <a:ext cx="2320975" cy="274320"/>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Keep it updated</a:t>
            </a:r>
          </a:p>
        </p:txBody>
      </p:sp>
      <p:sp>
        <p:nvSpPr>
          <p:cNvPr id="11" name="TextBox 10"/>
          <p:cNvSpPr txBox="1"/>
          <p:nvPr/>
        </p:nvSpPr>
        <p:spPr>
          <a:xfrm>
            <a:off x="3527983" y="3351276"/>
            <a:ext cx="2320975" cy="1234439"/>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Updates mostly close security holes that attackers already know about.</a:t>
            </a:r>
          </a:p>
        </p:txBody>
      </p:sp>
      <p:sp>
        <p:nvSpPr>
          <p:cNvPr id="12" name="Rounded Rectangle 11"/>
          <p:cNvSpPr/>
          <p:nvPr/>
        </p:nvSpPr>
        <p:spPr>
          <a:xfrm>
            <a:off x="6196431" y="2857500"/>
            <a:ext cx="2613583" cy="1874519"/>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3" name="TextBox 12"/>
          <p:cNvSpPr txBox="1"/>
          <p:nvPr/>
        </p:nvSpPr>
        <p:spPr>
          <a:xfrm>
            <a:off x="6342735" y="3003804"/>
            <a:ext cx="2320975" cy="493776"/>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Read the permissions</a:t>
            </a:r>
          </a:p>
        </p:txBody>
      </p:sp>
      <p:sp>
        <p:nvSpPr>
          <p:cNvPr id="14" name="TextBox 13"/>
          <p:cNvSpPr txBox="1"/>
          <p:nvPr/>
        </p:nvSpPr>
        <p:spPr>
          <a:xfrm>
            <a:off x="6342735" y="3570732"/>
            <a:ext cx="2320975" cy="1014983"/>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A torch app that wants your contacts and location is not asking for what it needs.</a:t>
            </a:r>
          </a:p>
        </p:txBody>
      </p:sp>
      <p:sp>
        <p:nvSpPr>
          <p:cNvPr id="15" name="Rounded Rectangle 14"/>
          <p:cNvSpPr/>
          <p:nvPr/>
        </p:nvSpPr>
        <p:spPr>
          <a:xfrm>
            <a:off x="9011183" y="2857500"/>
            <a:ext cx="2613583" cy="1874519"/>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9157487" y="3003804"/>
            <a:ext cx="2320975" cy="274320"/>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Run one antivirus</a:t>
            </a:r>
          </a:p>
        </p:txBody>
      </p:sp>
      <p:sp>
        <p:nvSpPr>
          <p:cNvPr id="17" name="TextBox 16"/>
          <p:cNvSpPr txBox="1"/>
          <p:nvPr/>
        </p:nvSpPr>
        <p:spPr>
          <a:xfrm>
            <a:off x="9157487" y="3351276"/>
            <a:ext cx="2320975" cy="1234439"/>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One, kept up to date. Two fight each other and slow the machine down.</a:t>
            </a:r>
          </a:p>
        </p:txBody>
      </p:sp>
      <p:sp>
        <p:nvSpPr>
          <p:cNvPr id="18" name="TextBox 17"/>
          <p:cNvSpPr txBox="1"/>
          <p:nvPr/>
        </p:nvSpPr>
        <p:spPr>
          <a:xfrm>
            <a:off x="566928" y="6016752"/>
            <a:ext cx="11057839" cy="384048"/>
          </a:xfrm>
          <a:prstGeom prst="rect">
            <a:avLst/>
          </a:prstGeom>
          <a:noFill/>
        </p:spPr>
        <p:txBody>
          <a:bodyPr wrap="square" anchor="ctr" lIns="0" rIns="0" tIns="0" bIns="0">
            <a:spAutoFit/>
          </a:bodyPr>
          <a:lstStyle/>
          <a:p>
            <a:pPr algn="l">
              <a:lnSpc>
                <a:spcPct val="100000"/>
              </a:lnSpc>
            </a:pPr>
            <a:r>
              <a:rPr sz="1250" b="1">
                <a:solidFill>
                  <a:srgbClr val="1D6FB8"/>
                </a:solidFill>
                <a:latin typeface="Calibri"/>
              </a:rPr>
              <a:t>If an installer arrives by message, ad or pop-up, treat it as hostile until proven otherwise.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66928" y="384048"/>
            <a:ext cx="11057839" cy="237744"/>
          </a:xfrm>
          <a:prstGeom prst="rect">
            <a:avLst/>
          </a:prstGeom>
          <a:noFill/>
        </p:spPr>
        <p:txBody>
          <a:bodyPr wrap="square" anchor="t" lIns="0" rIns="0" tIns="0" bIns="0">
            <a:spAutoFit/>
          </a:bodyPr>
          <a:lstStyle/>
          <a:p>
            <a:pPr algn="l">
              <a:lnSpc>
                <a:spcPct val="100000"/>
              </a:lnSpc>
            </a:pPr>
            <a:r>
              <a:rPr sz="1100" b="1">
                <a:solidFill>
                  <a:srgbClr val="C2410C"/>
                </a:solidFill>
                <a:latin typeface="Calibri"/>
              </a:rPr>
              <a:t>PRACTICE ACTIVITIES</a:t>
            </a:r>
          </a:p>
        </p:txBody>
      </p:sp>
      <p:sp>
        <p:nvSpPr>
          <p:cNvPr id="3" name="TextBox 2"/>
          <p:cNvSpPr txBox="1"/>
          <p:nvPr/>
        </p:nvSpPr>
        <p:spPr>
          <a:xfrm>
            <a:off x="10527487" y="6382512"/>
            <a:ext cx="1097280" cy="274320"/>
          </a:xfrm>
          <a:prstGeom prst="rect">
            <a:avLst/>
          </a:prstGeom>
          <a:noFill/>
        </p:spPr>
        <p:txBody>
          <a:bodyPr wrap="square" anchor="t" lIns="0" rIns="0" tIns="0" bIns="0">
            <a:spAutoFit/>
          </a:bodyPr>
          <a:lstStyle/>
          <a:p>
            <a:pPr algn="r">
              <a:lnSpc>
                <a:spcPct val="100000"/>
              </a:lnSpc>
            </a:pPr>
            <a:r>
              <a:rPr sz="1000" b="0">
                <a:solidFill>
                  <a:srgbClr val="5A6672"/>
                </a:solidFill>
                <a:latin typeface="Calibri"/>
              </a:rPr>
              <a:t>8</a:t>
            </a:r>
          </a:p>
        </p:txBody>
      </p:sp>
      <p:sp>
        <p:nvSpPr>
          <p:cNvPr id="4" name="TextBox 3"/>
          <p:cNvSpPr txBox="1"/>
          <p:nvPr/>
        </p:nvSpPr>
        <p:spPr>
          <a:xfrm>
            <a:off x="566928" y="713232"/>
            <a:ext cx="11057839" cy="548640"/>
          </a:xfrm>
          <a:prstGeom prst="rect">
            <a:avLst/>
          </a:prstGeom>
          <a:noFill/>
        </p:spPr>
        <p:txBody>
          <a:bodyPr wrap="square" anchor="t" lIns="0" rIns="0" tIns="0" bIns="0">
            <a:spAutoFit/>
          </a:bodyPr>
          <a:lstStyle/>
          <a:p>
            <a:pPr algn="l">
              <a:lnSpc>
                <a:spcPct val="100000"/>
              </a:lnSpc>
            </a:pPr>
            <a:r>
              <a:rPr sz="3200" b="1">
                <a:solidFill>
                  <a:srgbClr val="0F2A44"/>
                </a:solidFill>
                <a:latin typeface="Calibri"/>
              </a:rPr>
              <a:t>What you do in this lesson</a:t>
            </a:r>
          </a:p>
        </p:txBody>
      </p:sp>
      <p:sp>
        <p:nvSpPr>
          <p:cNvPr id="5" name="Rounded Rectangle 4"/>
          <p:cNvSpPr/>
          <p:nvPr/>
        </p:nvSpPr>
        <p:spPr>
          <a:xfrm>
            <a:off x="566928" y="1426464"/>
            <a:ext cx="11057839" cy="868680"/>
          </a:xfrm>
          <a:prstGeom prst="roundRect">
            <a:avLst>
              <a:gd name="adj" fmla="val 4000"/>
            </a:avLst>
          </a:prstGeom>
          <a:solidFill>
            <a:srgbClr val="E8F1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786384" y="1572768"/>
            <a:ext cx="10618927" cy="576071"/>
          </a:xfrm>
          <a:prstGeom prst="rect">
            <a:avLst/>
          </a:prstGeom>
          <a:noFill/>
        </p:spPr>
        <p:txBody>
          <a:bodyPr wrap="square" anchor="ctr" lIns="0" rIns="0" tIns="0" bIns="0">
            <a:spAutoFit/>
          </a:bodyPr>
          <a:lstStyle/>
          <a:p>
            <a:pPr algn="l">
              <a:lnSpc>
                <a:spcPct val="112000"/>
              </a:lnSpc>
            </a:pPr>
            <a:r>
              <a:rPr sz="1450" b="0">
                <a:solidFill>
                  <a:srgbClr val="0F2A44"/>
                </a:solidFill>
                <a:latin typeface="Calibri"/>
              </a:rPr>
              <a:t>Both activities are formative: you do them, you discuss them and you get written feedback, but they carry no marks. The marks for this topic are all in the Checkpoint.</a:t>
            </a:r>
          </a:p>
        </p:txBody>
      </p:sp>
      <p:sp>
        <p:nvSpPr>
          <p:cNvPr id="7" name="Rounded Rectangle 6"/>
          <p:cNvSpPr/>
          <p:nvPr/>
        </p:nvSpPr>
        <p:spPr>
          <a:xfrm>
            <a:off x="566928" y="3246120"/>
            <a:ext cx="5428335" cy="1874519"/>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713232" y="3392424"/>
            <a:ext cx="5135727" cy="274320"/>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Activity 1 — The accessory challenge</a:t>
            </a:r>
          </a:p>
        </p:txBody>
      </p:sp>
      <p:sp>
        <p:nvSpPr>
          <p:cNvPr id="9" name="TextBox 8"/>
          <p:cNvSpPr txBox="1"/>
          <p:nvPr/>
        </p:nvSpPr>
        <p:spPr>
          <a:xfrm>
            <a:off x="713232" y="3739896"/>
            <a:ext cx="5135727" cy="1234439"/>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Six small tasks, each solvable with a built-in accessory and no downloads: capture part of the screen, strip formatting from copied text, convert a unit, free disk space, find what is slowing the machine, and locate a file by date.
Name the accessory you used for each.</a:t>
            </a:r>
          </a:p>
        </p:txBody>
      </p:sp>
      <p:sp>
        <p:nvSpPr>
          <p:cNvPr id="10" name="Rounded Rectangle 9"/>
          <p:cNvSpPr/>
          <p:nvPr/>
        </p:nvSpPr>
        <p:spPr>
          <a:xfrm>
            <a:off x="6196431" y="3246120"/>
            <a:ext cx="5428335" cy="1874519"/>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TextBox 10"/>
          <p:cNvSpPr txBox="1"/>
          <p:nvPr/>
        </p:nvSpPr>
        <p:spPr>
          <a:xfrm>
            <a:off x="6342735" y="3392424"/>
            <a:ext cx="5135727" cy="274320"/>
          </a:xfrm>
          <a:prstGeom prst="rect">
            <a:avLst/>
          </a:prstGeom>
          <a:noFill/>
        </p:spPr>
        <p:txBody>
          <a:bodyPr wrap="square" anchor="t" lIns="0" rIns="0" tIns="0" bIns="0">
            <a:spAutoFit/>
          </a:bodyPr>
          <a:lstStyle/>
          <a:p>
            <a:pPr algn="l">
              <a:lnSpc>
                <a:spcPct val="100000"/>
              </a:lnSpc>
            </a:pPr>
            <a:r>
              <a:rPr sz="1500" b="1">
                <a:solidFill>
                  <a:srgbClr val="0F2A44"/>
                </a:solidFill>
                <a:latin typeface="Calibri"/>
              </a:rPr>
              <a:t>Activity 2 — Licence audit</a:t>
            </a:r>
          </a:p>
        </p:txBody>
      </p:sp>
      <p:sp>
        <p:nvSpPr>
          <p:cNvPr id="12" name="TextBox 11"/>
          <p:cNvSpPr txBox="1"/>
          <p:nvPr/>
        </p:nvSpPr>
        <p:spPr>
          <a:xfrm>
            <a:off x="6342735" y="3739896"/>
            <a:ext cx="5135727" cy="1234439"/>
          </a:xfrm>
          <a:prstGeom prst="rect">
            <a:avLst/>
          </a:prstGeom>
          <a:noFill/>
        </p:spPr>
        <p:txBody>
          <a:bodyPr wrap="square" anchor="t" lIns="0" rIns="0" tIns="0" bIns="0">
            <a:spAutoFit/>
          </a:bodyPr>
          <a:lstStyle/>
          <a:p>
            <a:pPr algn="l">
              <a:lnSpc>
                <a:spcPct val="108000"/>
              </a:lnSpc>
            </a:pPr>
            <a:r>
              <a:rPr sz="1150" b="0">
                <a:solidFill>
                  <a:srgbClr val="1B222A"/>
                </a:solidFill>
                <a:latin typeface="Calibri"/>
              </a:rPr>
              <a:t>Take eight programs on a device you use. Identify the licence type of each, state how you worked it out, and flag any use that would breach it.
"How you worked it out" carries as much weight as the answer.</a:t>
            </a:r>
          </a:p>
        </p:txBody>
      </p:sp>
      <p:sp>
        <p:nvSpPr>
          <p:cNvPr id="13" name="TextBox 12"/>
          <p:cNvSpPr txBox="1"/>
          <p:nvPr/>
        </p:nvSpPr>
        <p:spPr>
          <a:xfrm>
            <a:off x="566928" y="6016752"/>
            <a:ext cx="11057839" cy="384048"/>
          </a:xfrm>
          <a:prstGeom prst="rect">
            <a:avLst/>
          </a:prstGeom>
          <a:noFill/>
        </p:spPr>
        <p:txBody>
          <a:bodyPr wrap="square" anchor="ctr" lIns="0" rIns="0" tIns="0" bIns="0">
            <a:spAutoFit/>
          </a:bodyPr>
          <a:lstStyle/>
          <a:p>
            <a:pPr algn="l">
              <a:lnSpc>
                <a:spcPct val="100000"/>
              </a:lnSpc>
            </a:pPr>
            <a:r>
              <a:rPr sz="1250" b="1">
                <a:solidFill>
                  <a:srgbClr val="1D6FB8"/>
                </a:solidFill>
                <a:latin typeface="Calibri"/>
              </a:rPr>
              <a:t>Activity 1 is deliberately not answered on the slides — finding the tool is the exercise.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566928" y="384048"/>
            <a:ext cx="11057839" cy="237744"/>
          </a:xfrm>
          <a:prstGeom prst="rect">
            <a:avLst/>
          </a:prstGeom>
          <a:noFill/>
        </p:spPr>
        <p:txBody>
          <a:bodyPr wrap="square" anchor="t" lIns="0" rIns="0" tIns="0" bIns="0">
            <a:spAutoFit/>
          </a:bodyPr>
          <a:lstStyle/>
          <a:p>
            <a:pPr algn="l">
              <a:lnSpc>
                <a:spcPct val="100000"/>
              </a:lnSpc>
            </a:pPr>
            <a:r>
              <a:rPr sz="1100" b="1">
                <a:solidFill>
                  <a:srgbClr val="C2410C"/>
                </a:solidFill>
                <a:latin typeface="Calibri"/>
              </a:rPr>
              <a:t>KNOWLEDGE CHECK</a:t>
            </a:r>
          </a:p>
        </p:txBody>
      </p:sp>
      <p:sp>
        <p:nvSpPr>
          <p:cNvPr id="3" name="TextBox 2"/>
          <p:cNvSpPr txBox="1"/>
          <p:nvPr/>
        </p:nvSpPr>
        <p:spPr>
          <a:xfrm>
            <a:off x="10527487" y="6382512"/>
            <a:ext cx="1097280" cy="274320"/>
          </a:xfrm>
          <a:prstGeom prst="rect">
            <a:avLst/>
          </a:prstGeom>
          <a:noFill/>
        </p:spPr>
        <p:txBody>
          <a:bodyPr wrap="square" anchor="t" lIns="0" rIns="0" tIns="0" bIns="0">
            <a:spAutoFit/>
          </a:bodyPr>
          <a:lstStyle/>
          <a:p>
            <a:pPr algn="r">
              <a:lnSpc>
                <a:spcPct val="100000"/>
              </a:lnSpc>
            </a:pPr>
            <a:r>
              <a:rPr sz="1000" b="0">
                <a:solidFill>
                  <a:srgbClr val="5A6672"/>
                </a:solidFill>
                <a:latin typeface="Calibri"/>
              </a:rPr>
              <a:t>9</a:t>
            </a:r>
          </a:p>
        </p:txBody>
      </p:sp>
      <p:sp>
        <p:nvSpPr>
          <p:cNvPr id="4" name="TextBox 3"/>
          <p:cNvSpPr txBox="1"/>
          <p:nvPr/>
        </p:nvSpPr>
        <p:spPr>
          <a:xfrm>
            <a:off x="566928" y="713232"/>
            <a:ext cx="11057839" cy="548640"/>
          </a:xfrm>
          <a:prstGeom prst="rect">
            <a:avLst/>
          </a:prstGeom>
          <a:noFill/>
        </p:spPr>
        <p:txBody>
          <a:bodyPr wrap="square" anchor="t" lIns="0" rIns="0" tIns="0" bIns="0">
            <a:spAutoFit/>
          </a:bodyPr>
          <a:lstStyle/>
          <a:p>
            <a:pPr algn="l">
              <a:lnSpc>
                <a:spcPct val="100000"/>
              </a:lnSpc>
            </a:pPr>
            <a:r>
              <a:rPr sz="3200" b="1">
                <a:solidFill>
                  <a:srgbClr val="0F2A44"/>
                </a:solidFill>
                <a:latin typeface="Calibri"/>
              </a:rPr>
              <a:t>Before you move on</a:t>
            </a:r>
          </a:p>
        </p:txBody>
      </p:sp>
      <p:sp>
        <p:nvSpPr>
          <p:cNvPr id="5" name="TextBox 4"/>
          <p:cNvSpPr txBox="1"/>
          <p:nvPr/>
        </p:nvSpPr>
        <p:spPr>
          <a:xfrm>
            <a:off x="566928" y="1280160"/>
            <a:ext cx="11057839" cy="365760"/>
          </a:xfrm>
          <a:prstGeom prst="rect">
            <a:avLst/>
          </a:prstGeom>
          <a:noFill/>
        </p:spPr>
        <p:txBody>
          <a:bodyPr wrap="square" anchor="t" lIns="0" rIns="0" tIns="0" bIns="0">
            <a:spAutoFit/>
          </a:bodyPr>
          <a:lstStyle/>
          <a:p>
            <a:pPr algn="l">
              <a:lnSpc>
                <a:spcPct val="100000"/>
              </a:lnSpc>
            </a:pPr>
            <a:r>
              <a:rPr sz="1400" b="0">
                <a:solidFill>
                  <a:srgbClr val="5A6672"/>
                </a:solidFill>
                <a:latin typeface="Calibri"/>
              </a:rPr>
              <a:t>Answer these three out loud. If any of them stalls you, go back to that slide.</a:t>
            </a:r>
          </a:p>
        </p:txBody>
      </p:sp>
      <p:sp>
        <p:nvSpPr>
          <p:cNvPr id="6" name="Rounded Rectangle 5"/>
          <p:cNvSpPr/>
          <p:nvPr/>
        </p:nvSpPr>
        <p:spPr>
          <a:xfrm>
            <a:off x="566928" y="1828800"/>
            <a:ext cx="11057839" cy="896112"/>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7" name="Rounded Rectangle 6"/>
          <p:cNvSpPr/>
          <p:nvPr/>
        </p:nvSpPr>
        <p:spPr>
          <a:xfrm>
            <a:off x="768096" y="2103120"/>
            <a:ext cx="310896" cy="310896"/>
          </a:xfrm>
          <a:prstGeom prst="roundRect">
            <a:avLst>
              <a:gd name="adj" fmla="val 50000"/>
            </a:avLst>
          </a:prstGeom>
          <a:solidFill>
            <a:srgbClr val="1D6F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8" name="TextBox 7"/>
          <p:cNvSpPr txBox="1"/>
          <p:nvPr/>
        </p:nvSpPr>
        <p:spPr>
          <a:xfrm>
            <a:off x="768096" y="2130552"/>
            <a:ext cx="310896" cy="274320"/>
          </a:xfrm>
          <a:prstGeom prst="rect">
            <a:avLst/>
          </a:prstGeom>
          <a:noFill/>
        </p:spPr>
        <p:txBody>
          <a:bodyPr wrap="square" anchor="t" lIns="0" rIns="0" tIns="0" bIns="0">
            <a:spAutoFit/>
          </a:bodyPr>
          <a:lstStyle/>
          <a:p>
            <a:pPr algn="ctr">
              <a:lnSpc>
                <a:spcPct val="100000"/>
              </a:lnSpc>
            </a:pPr>
            <a:r>
              <a:rPr sz="1400" b="1">
                <a:solidFill>
                  <a:srgbClr val="FFFFFF"/>
                </a:solidFill>
                <a:latin typeface="Calibri"/>
              </a:rPr>
              <a:t>1</a:t>
            </a:r>
          </a:p>
        </p:txBody>
      </p:sp>
      <p:sp>
        <p:nvSpPr>
          <p:cNvPr id="9" name="TextBox 8"/>
          <p:cNvSpPr txBox="1"/>
          <p:nvPr/>
        </p:nvSpPr>
        <p:spPr>
          <a:xfrm>
            <a:off x="1243584" y="2011680"/>
            <a:ext cx="10143439" cy="621792"/>
          </a:xfrm>
          <a:prstGeom prst="rect">
            <a:avLst/>
          </a:prstGeom>
          <a:noFill/>
        </p:spPr>
        <p:txBody>
          <a:bodyPr wrap="square" anchor="ctr" lIns="0" rIns="0" tIns="0" bIns="0">
            <a:spAutoFit/>
          </a:bodyPr>
          <a:lstStyle/>
          <a:p>
            <a:pPr algn="l">
              <a:lnSpc>
                <a:spcPct val="112000"/>
              </a:lnSpc>
            </a:pPr>
            <a:r>
              <a:rPr sz="1400" b="0">
                <a:solidFill>
                  <a:srgbClr val="1B222A"/>
                </a:solidFill>
                <a:latin typeface="Calibri"/>
              </a:rPr>
              <a:t>A school wants learners to read and modify a program's code. Which of the six licence types allows that, and which of the other five is most often confused with it?</a:t>
            </a:r>
          </a:p>
        </p:txBody>
      </p:sp>
      <p:sp>
        <p:nvSpPr>
          <p:cNvPr id="10" name="Rounded Rectangle 9"/>
          <p:cNvSpPr/>
          <p:nvPr/>
        </p:nvSpPr>
        <p:spPr>
          <a:xfrm>
            <a:off x="566928" y="2907791"/>
            <a:ext cx="11057839" cy="896112"/>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1" name="Rounded Rectangle 10"/>
          <p:cNvSpPr/>
          <p:nvPr/>
        </p:nvSpPr>
        <p:spPr>
          <a:xfrm>
            <a:off x="768096" y="3182111"/>
            <a:ext cx="310896" cy="310896"/>
          </a:xfrm>
          <a:prstGeom prst="roundRect">
            <a:avLst>
              <a:gd name="adj" fmla="val 50000"/>
            </a:avLst>
          </a:prstGeom>
          <a:solidFill>
            <a:srgbClr val="1D6F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768096" y="3209544"/>
            <a:ext cx="310896" cy="274320"/>
          </a:xfrm>
          <a:prstGeom prst="rect">
            <a:avLst/>
          </a:prstGeom>
          <a:noFill/>
        </p:spPr>
        <p:txBody>
          <a:bodyPr wrap="square" anchor="t" lIns="0" rIns="0" tIns="0" bIns="0">
            <a:spAutoFit/>
          </a:bodyPr>
          <a:lstStyle/>
          <a:p>
            <a:pPr algn="ctr">
              <a:lnSpc>
                <a:spcPct val="100000"/>
              </a:lnSpc>
            </a:pPr>
            <a:r>
              <a:rPr sz="1400" b="1">
                <a:solidFill>
                  <a:srgbClr val="FFFFFF"/>
                </a:solidFill>
                <a:latin typeface="Calibri"/>
              </a:rPr>
              <a:t>2</a:t>
            </a:r>
          </a:p>
        </p:txBody>
      </p:sp>
      <p:sp>
        <p:nvSpPr>
          <p:cNvPr id="13" name="TextBox 12"/>
          <p:cNvSpPr txBox="1"/>
          <p:nvPr/>
        </p:nvSpPr>
        <p:spPr>
          <a:xfrm>
            <a:off x="1243584" y="3090672"/>
            <a:ext cx="10143439" cy="621792"/>
          </a:xfrm>
          <a:prstGeom prst="rect">
            <a:avLst/>
          </a:prstGeom>
          <a:noFill/>
        </p:spPr>
        <p:txBody>
          <a:bodyPr wrap="square" anchor="ctr" lIns="0" rIns="0" tIns="0" bIns="0">
            <a:spAutoFit/>
          </a:bodyPr>
          <a:lstStyle/>
          <a:p>
            <a:pPr algn="l">
              <a:lnSpc>
                <a:spcPct val="112000"/>
              </a:lnSpc>
            </a:pPr>
            <a:r>
              <a:rPr sz="1400" b="0">
                <a:solidFill>
                  <a:srgbClr val="1B222A"/>
                </a:solidFill>
                <a:latin typeface="Calibri"/>
              </a:rPr>
              <a:t>You paste text from a website into a report and it arrives with the wrong fonts and colours. Which accessory fixes it in two steps?</a:t>
            </a:r>
          </a:p>
        </p:txBody>
      </p:sp>
      <p:sp>
        <p:nvSpPr>
          <p:cNvPr id="14" name="Rounded Rectangle 13"/>
          <p:cNvSpPr/>
          <p:nvPr/>
        </p:nvSpPr>
        <p:spPr>
          <a:xfrm>
            <a:off x="566928" y="3986783"/>
            <a:ext cx="11057839" cy="896112"/>
          </a:xfrm>
          <a:prstGeom prst="roundRect">
            <a:avLst>
              <a:gd name="adj" fmla="val 4000"/>
            </a:avLst>
          </a:prstGeom>
          <a:solidFill>
            <a:srgbClr val="F2F5F8"/>
          </a:solidFill>
          <a:ln w="9525">
            <a:solidFill>
              <a:srgbClr val="D8E0E8"/>
            </a:solid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Rounded Rectangle 14"/>
          <p:cNvSpPr/>
          <p:nvPr/>
        </p:nvSpPr>
        <p:spPr>
          <a:xfrm>
            <a:off x="768096" y="4261103"/>
            <a:ext cx="310896" cy="310896"/>
          </a:xfrm>
          <a:prstGeom prst="roundRect">
            <a:avLst>
              <a:gd name="adj" fmla="val 50000"/>
            </a:avLst>
          </a:prstGeom>
          <a:solidFill>
            <a:srgbClr val="1D6F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6" name="TextBox 15"/>
          <p:cNvSpPr txBox="1"/>
          <p:nvPr/>
        </p:nvSpPr>
        <p:spPr>
          <a:xfrm>
            <a:off x="768096" y="4288536"/>
            <a:ext cx="310896" cy="274320"/>
          </a:xfrm>
          <a:prstGeom prst="rect">
            <a:avLst/>
          </a:prstGeom>
          <a:noFill/>
        </p:spPr>
        <p:txBody>
          <a:bodyPr wrap="square" anchor="t" lIns="0" rIns="0" tIns="0" bIns="0">
            <a:spAutoFit/>
          </a:bodyPr>
          <a:lstStyle/>
          <a:p>
            <a:pPr algn="ctr">
              <a:lnSpc>
                <a:spcPct val="100000"/>
              </a:lnSpc>
            </a:pPr>
            <a:r>
              <a:rPr sz="1400" b="1">
                <a:solidFill>
                  <a:srgbClr val="FFFFFF"/>
                </a:solidFill>
                <a:latin typeface="Calibri"/>
              </a:rPr>
              <a:t>3</a:t>
            </a:r>
          </a:p>
        </p:txBody>
      </p:sp>
      <p:sp>
        <p:nvSpPr>
          <p:cNvPr id="17" name="TextBox 16"/>
          <p:cNvSpPr txBox="1"/>
          <p:nvPr/>
        </p:nvSpPr>
        <p:spPr>
          <a:xfrm>
            <a:off x="1243584" y="4169663"/>
            <a:ext cx="10143439" cy="621792"/>
          </a:xfrm>
          <a:prstGeom prst="rect">
            <a:avLst/>
          </a:prstGeom>
          <a:noFill/>
        </p:spPr>
        <p:txBody>
          <a:bodyPr wrap="square" anchor="ctr" lIns="0" rIns="0" tIns="0" bIns="0">
            <a:spAutoFit/>
          </a:bodyPr>
          <a:lstStyle/>
          <a:p>
            <a:pPr algn="l">
              <a:lnSpc>
                <a:spcPct val="112000"/>
              </a:lnSpc>
            </a:pPr>
            <a:r>
              <a:rPr sz="1400" b="0">
                <a:solidFill>
                  <a:srgbClr val="1B222A"/>
                </a:solidFill>
                <a:latin typeface="Calibri"/>
              </a:rPr>
              <a:t>You stop paying for a subscription program. What happens to the files you already made with it?</a:t>
            </a:r>
          </a:p>
        </p:txBody>
      </p:sp>
      <p:sp>
        <p:nvSpPr>
          <p:cNvPr id="18" name="TextBox 17"/>
          <p:cNvSpPr txBox="1"/>
          <p:nvPr/>
        </p:nvSpPr>
        <p:spPr>
          <a:xfrm>
            <a:off x="566928" y="6016752"/>
            <a:ext cx="11057839" cy="384048"/>
          </a:xfrm>
          <a:prstGeom prst="rect">
            <a:avLst/>
          </a:prstGeom>
          <a:noFill/>
        </p:spPr>
        <p:txBody>
          <a:bodyPr wrap="square" anchor="ctr" lIns="0" rIns="0" tIns="0" bIns="0">
            <a:spAutoFit/>
          </a:bodyPr>
          <a:lstStyle/>
          <a:p>
            <a:pPr algn="l">
              <a:lnSpc>
                <a:spcPct val="100000"/>
              </a:lnSpc>
            </a:pPr>
            <a:r>
              <a:rPr sz="1250" b="1">
                <a:solidFill>
                  <a:srgbClr val="1D6FB8"/>
                </a:solidFill>
                <a:latin typeface="Calibri"/>
              </a:rPr>
              <a:t>The Checkpoint quiz covers both lessons and gives feedback after every answer.</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F2A4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685800"/>
            <a:ext cx="11057839" cy="274320"/>
          </a:xfrm>
          <a:prstGeom prst="rect">
            <a:avLst/>
          </a:prstGeom>
          <a:noFill/>
        </p:spPr>
        <p:txBody>
          <a:bodyPr wrap="square" anchor="t" lIns="0" rIns="0" tIns="0" bIns="0">
            <a:spAutoFit/>
          </a:bodyPr>
          <a:lstStyle/>
          <a:p>
            <a:pPr algn="l">
              <a:lnSpc>
                <a:spcPct val="100000"/>
              </a:lnSpc>
            </a:pPr>
            <a:r>
              <a:rPr sz="1200" b="1">
                <a:solidFill>
                  <a:srgbClr val="8FB8DC"/>
                </a:solidFill>
                <a:latin typeface="Calibri"/>
              </a:rPr>
              <a:t>LESSON COMPLETE</a:t>
            </a:r>
          </a:p>
        </p:txBody>
      </p:sp>
      <p:sp>
        <p:nvSpPr>
          <p:cNvPr id="4" name="TextBox 3"/>
          <p:cNvSpPr txBox="1"/>
          <p:nvPr/>
        </p:nvSpPr>
        <p:spPr>
          <a:xfrm>
            <a:off x="566928" y="1051560"/>
            <a:ext cx="11057839" cy="548640"/>
          </a:xfrm>
          <a:prstGeom prst="rect">
            <a:avLst/>
          </a:prstGeom>
          <a:noFill/>
        </p:spPr>
        <p:txBody>
          <a:bodyPr wrap="square" anchor="t" lIns="0" rIns="0" tIns="0" bIns="0">
            <a:spAutoFit/>
          </a:bodyPr>
          <a:lstStyle/>
          <a:p>
            <a:pPr algn="l">
              <a:lnSpc>
                <a:spcPct val="100000"/>
              </a:lnSpc>
            </a:pPr>
            <a:r>
              <a:rPr sz="3400" b="1">
                <a:solidFill>
                  <a:srgbClr val="FFFFFF"/>
                </a:solidFill>
                <a:latin typeface="Calibri"/>
              </a:rPr>
              <a:t>What to take with you</a:t>
            </a:r>
          </a:p>
        </p:txBody>
      </p:sp>
      <p:sp>
        <p:nvSpPr>
          <p:cNvPr id="5" name="Rounded Rectangle 4"/>
          <p:cNvSpPr/>
          <p:nvPr/>
        </p:nvSpPr>
        <p:spPr>
          <a:xfrm>
            <a:off x="566928" y="1965960"/>
            <a:ext cx="5391759" cy="1371600"/>
          </a:xfrm>
          <a:prstGeom prst="roundRect">
            <a:avLst>
              <a:gd name="adj" fmla="val 4000"/>
            </a:avLst>
          </a:prstGeom>
          <a:solidFill>
            <a:srgbClr val="1A3C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6" name="TextBox 5"/>
          <p:cNvSpPr txBox="1"/>
          <p:nvPr/>
        </p:nvSpPr>
        <p:spPr>
          <a:xfrm>
            <a:off x="768096" y="2130552"/>
            <a:ext cx="4989423" cy="274320"/>
          </a:xfrm>
          <a:prstGeom prst="rect">
            <a:avLst/>
          </a:prstGeom>
          <a:noFill/>
        </p:spPr>
        <p:txBody>
          <a:bodyPr wrap="square" anchor="t" lIns="0" rIns="0" tIns="0" bIns="0">
            <a:spAutoFit/>
          </a:bodyPr>
          <a:lstStyle/>
          <a:p>
            <a:pPr algn="l">
              <a:lnSpc>
                <a:spcPct val="100000"/>
              </a:lnSpc>
            </a:pPr>
            <a:r>
              <a:rPr sz="1700" b="1">
                <a:solidFill>
                  <a:srgbClr val="7FB2DF"/>
                </a:solidFill>
                <a:latin typeface="Calibri"/>
              </a:rPr>
              <a:t>Seven accessories</a:t>
            </a:r>
          </a:p>
        </p:txBody>
      </p:sp>
      <p:sp>
        <p:nvSpPr>
          <p:cNvPr id="7" name="TextBox 6"/>
          <p:cNvSpPr txBox="1"/>
          <p:nvPr/>
        </p:nvSpPr>
        <p:spPr>
          <a:xfrm>
            <a:off x="768096" y="2496312"/>
            <a:ext cx="4989423" cy="685800"/>
          </a:xfrm>
          <a:prstGeom prst="rect">
            <a:avLst/>
          </a:prstGeom>
          <a:noFill/>
        </p:spPr>
        <p:txBody>
          <a:bodyPr wrap="square" anchor="t" lIns="0" rIns="0" tIns="0" bIns="0">
            <a:spAutoFit/>
          </a:bodyPr>
          <a:lstStyle/>
          <a:p>
            <a:pPr algn="l">
              <a:lnSpc>
                <a:spcPct val="112000"/>
              </a:lnSpc>
            </a:pPr>
            <a:r>
              <a:rPr sz="1250" b="0">
                <a:solidFill>
                  <a:srgbClr val="FFFFFF"/>
                </a:solidFill>
                <a:latin typeface="Calibri"/>
              </a:rPr>
              <a:t>File Explorer, Notepad, Calculator, Paint, Snipping Tool, Disk Cleanup, Task Manager — already installed.</a:t>
            </a:r>
          </a:p>
        </p:txBody>
      </p:sp>
      <p:sp>
        <p:nvSpPr>
          <p:cNvPr id="8" name="Rounded Rectangle 7"/>
          <p:cNvSpPr/>
          <p:nvPr/>
        </p:nvSpPr>
        <p:spPr>
          <a:xfrm>
            <a:off x="6233007" y="1965960"/>
            <a:ext cx="5391759" cy="1371600"/>
          </a:xfrm>
          <a:prstGeom prst="roundRect">
            <a:avLst>
              <a:gd name="adj" fmla="val 4000"/>
            </a:avLst>
          </a:prstGeom>
          <a:solidFill>
            <a:srgbClr val="1A3C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9" name="TextBox 8"/>
          <p:cNvSpPr txBox="1"/>
          <p:nvPr/>
        </p:nvSpPr>
        <p:spPr>
          <a:xfrm>
            <a:off x="6434175" y="2130552"/>
            <a:ext cx="4989423" cy="274320"/>
          </a:xfrm>
          <a:prstGeom prst="rect">
            <a:avLst/>
          </a:prstGeom>
          <a:noFill/>
        </p:spPr>
        <p:txBody>
          <a:bodyPr wrap="square" anchor="t" lIns="0" rIns="0" tIns="0" bIns="0">
            <a:spAutoFit/>
          </a:bodyPr>
          <a:lstStyle/>
          <a:p>
            <a:pPr algn="l">
              <a:lnSpc>
                <a:spcPct val="100000"/>
              </a:lnSpc>
            </a:pPr>
            <a:r>
              <a:rPr sz="1700" b="1">
                <a:solidFill>
                  <a:srgbClr val="7FB2DF"/>
                </a:solidFill>
                <a:latin typeface="Calibri"/>
              </a:rPr>
              <a:t>Name the job</a:t>
            </a:r>
          </a:p>
        </p:txBody>
      </p:sp>
      <p:sp>
        <p:nvSpPr>
          <p:cNvPr id="10" name="TextBox 9"/>
          <p:cNvSpPr txBox="1"/>
          <p:nvPr/>
        </p:nvSpPr>
        <p:spPr>
          <a:xfrm>
            <a:off x="6434175" y="2496312"/>
            <a:ext cx="4989423" cy="685800"/>
          </a:xfrm>
          <a:prstGeom prst="rect">
            <a:avLst/>
          </a:prstGeom>
          <a:noFill/>
        </p:spPr>
        <p:txBody>
          <a:bodyPr wrap="square" anchor="t" lIns="0" rIns="0" tIns="0" bIns="0">
            <a:spAutoFit/>
          </a:bodyPr>
          <a:lstStyle/>
          <a:p>
            <a:pPr algn="l">
              <a:lnSpc>
                <a:spcPct val="112000"/>
              </a:lnSpc>
            </a:pPr>
            <a:r>
              <a:rPr sz="1250" b="0">
                <a:solidFill>
                  <a:srgbClr val="FFFFFF"/>
                </a:solidFill>
                <a:latin typeface="Calibri"/>
              </a:rPr>
              <a:t>not the program. Most download decisions die at "is it already here?"</a:t>
            </a:r>
          </a:p>
        </p:txBody>
      </p:sp>
      <p:sp>
        <p:nvSpPr>
          <p:cNvPr id="11" name="Rounded Rectangle 10"/>
          <p:cNvSpPr/>
          <p:nvPr/>
        </p:nvSpPr>
        <p:spPr>
          <a:xfrm>
            <a:off x="566928" y="3593591"/>
            <a:ext cx="5391759" cy="1371600"/>
          </a:xfrm>
          <a:prstGeom prst="roundRect">
            <a:avLst>
              <a:gd name="adj" fmla="val 4000"/>
            </a:avLst>
          </a:prstGeom>
          <a:solidFill>
            <a:srgbClr val="1A3C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2" name="TextBox 11"/>
          <p:cNvSpPr txBox="1"/>
          <p:nvPr/>
        </p:nvSpPr>
        <p:spPr>
          <a:xfrm>
            <a:off x="768096" y="3758183"/>
            <a:ext cx="4989423" cy="274320"/>
          </a:xfrm>
          <a:prstGeom prst="rect">
            <a:avLst/>
          </a:prstGeom>
          <a:noFill/>
        </p:spPr>
        <p:txBody>
          <a:bodyPr wrap="square" anchor="t" lIns="0" rIns="0" tIns="0" bIns="0">
            <a:spAutoFit/>
          </a:bodyPr>
          <a:lstStyle/>
          <a:p>
            <a:pPr algn="l">
              <a:lnSpc>
                <a:spcPct val="100000"/>
              </a:lnSpc>
            </a:pPr>
            <a:r>
              <a:rPr sz="1700" b="1">
                <a:solidFill>
                  <a:srgbClr val="7FB2DF"/>
                </a:solidFill>
                <a:latin typeface="Calibri"/>
              </a:rPr>
              <a:t>Six licences</a:t>
            </a:r>
          </a:p>
        </p:txBody>
      </p:sp>
      <p:sp>
        <p:nvSpPr>
          <p:cNvPr id="13" name="TextBox 12"/>
          <p:cNvSpPr txBox="1"/>
          <p:nvPr/>
        </p:nvSpPr>
        <p:spPr>
          <a:xfrm>
            <a:off x="768096" y="4123944"/>
            <a:ext cx="4989423" cy="685800"/>
          </a:xfrm>
          <a:prstGeom prst="rect">
            <a:avLst/>
          </a:prstGeom>
          <a:noFill/>
        </p:spPr>
        <p:txBody>
          <a:bodyPr wrap="square" anchor="t" lIns="0" rIns="0" tIns="0" bIns="0">
            <a:spAutoFit/>
          </a:bodyPr>
          <a:lstStyle/>
          <a:p>
            <a:pPr algn="l">
              <a:lnSpc>
                <a:spcPct val="112000"/>
              </a:lnSpc>
            </a:pPr>
            <a:r>
              <a:rPr sz="1250" b="0">
                <a:solidFill>
                  <a:srgbClr val="FFFFFF"/>
                </a:solidFill>
                <a:latin typeface="Calibri"/>
              </a:rPr>
              <a:t>proprietary, open source, freeware, shareware, subscription, site.</a:t>
            </a:r>
          </a:p>
        </p:txBody>
      </p:sp>
      <p:sp>
        <p:nvSpPr>
          <p:cNvPr id="14" name="Rounded Rectangle 13"/>
          <p:cNvSpPr/>
          <p:nvPr/>
        </p:nvSpPr>
        <p:spPr>
          <a:xfrm>
            <a:off x="6233007" y="3593591"/>
            <a:ext cx="5391759" cy="1371600"/>
          </a:xfrm>
          <a:prstGeom prst="roundRect">
            <a:avLst>
              <a:gd name="adj" fmla="val 4000"/>
            </a:avLst>
          </a:prstGeom>
          <a:solidFill>
            <a:srgbClr val="1A3C5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p:txBody>
      </p:sp>
      <p:sp>
        <p:nvSpPr>
          <p:cNvPr id="15" name="TextBox 14"/>
          <p:cNvSpPr txBox="1"/>
          <p:nvPr/>
        </p:nvSpPr>
        <p:spPr>
          <a:xfrm>
            <a:off x="6434175" y="3758183"/>
            <a:ext cx="4989423" cy="274320"/>
          </a:xfrm>
          <a:prstGeom prst="rect">
            <a:avLst/>
          </a:prstGeom>
          <a:noFill/>
        </p:spPr>
        <p:txBody>
          <a:bodyPr wrap="square" anchor="t" lIns="0" rIns="0" tIns="0" bIns="0">
            <a:spAutoFit/>
          </a:bodyPr>
          <a:lstStyle/>
          <a:p>
            <a:pPr algn="l">
              <a:lnSpc>
                <a:spcPct val="100000"/>
              </a:lnSpc>
            </a:pPr>
            <a:r>
              <a:rPr sz="1700" b="1">
                <a:solidFill>
                  <a:srgbClr val="7FB2DF"/>
                </a:solidFill>
                <a:latin typeface="Calibri"/>
              </a:rPr>
              <a:t>Free is not open</a:t>
            </a:r>
          </a:p>
        </p:txBody>
      </p:sp>
      <p:sp>
        <p:nvSpPr>
          <p:cNvPr id="16" name="TextBox 15"/>
          <p:cNvSpPr txBox="1"/>
          <p:nvPr/>
        </p:nvSpPr>
        <p:spPr>
          <a:xfrm>
            <a:off x="6434175" y="4123944"/>
            <a:ext cx="4989423" cy="685800"/>
          </a:xfrm>
          <a:prstGeom prst="rect">
            <a:avLst/>
          </a:prstGeom>
          <a:noFill/>
        </p:spPr>
        <p:txBody>
          <a:bodyPr wrap="square" anchor="t" lIns="0" rIns="0" tIns="0" bIns="0">
            <a:spAutoFit/>
          </a:bodyPr>
          <a:lstStyle/>
          <a:p>
            <a:pPr algn="l">
              <a:lnSpc>
                <a:spcPct val="112000"/>
              </a:lnSpc>
            </a:pPr>
            <a:r>
              <a:rPr sz="1250" b="0">
                <a:solidFill>
                  <a:srgbClr val="FFFFFF"/>
                </a:solidFill>
                <a:latin typeface="Calibri"/>
              </a:rPr>
              <a:t>freeware costs nothing; open source lets you read and change it.</a:t>
            </a:r>
          </a:p>
        </p:txBody>
      </p:sp>
      <p:sp>
        <p:nvSpPr>
          <p:cNvPr id="17" name="TextBox 16"/>
          <p:cNvSpPr txBox="1"/>
          <p:nvPr/>
        </p:nvSpPr>
        <p:spPr>
          <a:xfrm>
            <a:off x="566928" y="5989320"/>
            <a:ext cx="11057839" cy="365760"/>
          </a:xfrm>
          <a:prstGeom prst="rect">
            <a:avLst/>
          </a:prstGeom>
          <a:noFill/>
        </p:spPr>
        <p:txBody>
          <a:bodyPr wrap="square" anchor="t" lIns="0" rIns="0" tIns="0" bIns="0">
            <a:spAutoFit/>
          </a:bodyPr>
          <a:lstStyle/>
          <a:p>
            <a:pPr algn="l">
              <a:lnSpc>
                <a:spcPct val="100000"/>
              </a:lnSpc>
            </a:pPr>
            <a:r>
              <a:rPr sz="1400" b="1">
                <a:solidFill>
                  <a:srgbClr val="8FB8DC"/>
                </a:solidFill>
                <a:latin typeface="Calibri"/>
              </a:rPr>
              <a:t>Next up  ·  Lesson 3: Checkpoint — 35 marks</a:t>
            </a:r>
          </a:p>
        </p:txBody>
      </p:sp>
      <p:sp>
        <p:nvSpPr>
          <p:cNvPr id="18" name="TextBox 17"/>
          <p:cNvSpPr txBox="1"/>
          <p:nvPr/>
        </p:nvSpPr>
        <p:spPr>
          <a:xfrm>
            <a:off x="10527487" y="6382512"/>
            <a:ext cx="1097280" cy="274320"/>
          </a:xfrm>
          <a:prstGeom prst="rect">
            <a:avLst/>
          </a:prstGeom>
          <a:noFill/>
        </p:spPr>
        <p:txBody>
          <a:bodyPr wrap="square" anchor="t" lIns="0" rIns="0" tIns="0" bIns="0">
            <a:spAutoFit/>
          </a:bodyPr>
          <a:lstStyle/>
          <a:p>
            <a:pPr algn="r">
              <a:lnSpc>
                <a:spcPct val="100000"/>
              </a:lnSpc>
            </a:pPr>
            <a:r>
              <a:rPr sz="1000" b="0">
                <a:solidFill>
                  <a:srgbClr val="5A7C99"/>
                </a:solidFill>
                <a:latin typeface="Calibri"/>
              </a:rPr>
              <a:t>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