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Topic 1 was about the machines. This topic is about the instructions.</a:t>
            </a:r>
          </a:p>
          <a:p>
            <a:r>
              <a:t>This first lesson is about the half of software you never chose to install and never open on</a:t>
            </a:r>
          </a:p>
          <a:p>
            <a:r>
              <a:t>purpose: the operating system, the drivers, the utilities. It runs before you log in and it</a:t>
            </a:r>
          </a:p>
          <a:p>
            <a:r>
              <a:t>is still running after you close everything. You notice it only when it fails, which is</a:t>
            </a:r>
          </a:p>
          <a:p>
            <a:r>
              <a:t>exactly why it is worth understanding.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objectives. The first is a classification you will use for the rest of your life. The</a:t>
            </a:r>
          </a:p>
          <a:p>
            <a:r>
              <a:t>second is the operating system's job list. The third and fourth are the two categories people</a:t>
            </a:r>
          </a:p>
          <a:p>
            <a:r>
              <a:t>forget exist — drivers and utilities.</a:t>
            </a:r>
          </a:p>
          <a:p>
            <a:r>
              <a:t>Notice the wording of the fourth: not "name three utilities", but name them and say what each</a:t>
            </a:r>
          </a:p>
          <a:p>
            <a:r>
              <a:t>one protects the machine from. A utility with no threat attached to it is a name you</a:t>
            </a:r>
          </a:p>
          <a:p>
            <a:r>
              <a:t>memorised, not a thing you understand.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definition carefully, because there is a phrase in it that students skip: "and what</a:t>
            </a:r>
          </a:p>
          <a:p>
            <a:r>
              <a:t>to do when something goes wrong". Handling failure is most of what software actually</a:t>
            </a:r>
          </a:p>
          <a:p>
            <a:r>
              <a:t>contains. The happy path is the easy part.</a:t>
            </a:r>
          </a:p>
          <a:p>
            <a:r>
              <a:t>Four qualities. Written in code by people — which is why it has bugs; software is not</a:t>
            </a:r>
          </a:p>
          <a:p>
            <a:r>
              <a:t>handed down perfect, it is typed by somebody tired on a Friday. Stored, not wired — this is</a:t>
            </a:r>
          </a:p>
          <a:p>
            <a:r>
              <a:t>the phrase that connects back to the definition of a computer in Topic 1. Updated long after</a:t>
            </a:r>
          </a:p>
          <a:p>
            <a:r>
              <a:t>purchase. And licensed, which Lesson 2 spends half its time on, because it is the one with</a:t>
            </a:r>
          </a:p>
          <a:p>
            <a:r>
              <a:t>legal consequences.</a:t>
            </a:r>
          </a:p>
          <a:p>
            <a:r>
              <a:t>The line at the bottom is a joke that happens to be a good test. Hardware is what you kick.</a:t>
            </a:r>
          </a:p>
          <a:p>
            <a:r>
              <a:t>Software is what you swear 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families, and one test that sorts almost everything.</a:t>
            </a:r>
          </a:p>
          <a:p>
            <a:r>
              <a:t>System software runs the machine itself. It starts before you touch anything and keeps</a:t>
            </a:r>
          </a:p>
          <a:p>
            <a:r>
              <a:t>running underneath. Operating system, drivers, utilities, firmware. Application software</a:t>
            </a:r>
          </a:p>
          <a:p>
            <a:r>
              <a:t>helps you do a task — you open it, you close it, and the computer carries on quite happily</a:t>
            </a:r>
          </a:p>
          <a:p>
            <a:r>
              <a:t>without it.</a:t>
            </a:r>
          </a:p>
          <a:p>
            <a:r>
              <a:t>The four questions along the bottom are how you tell them apart when the answer is not</a:t>
            </a:r>
          </a:p>
          <a:p>
            <a:r>
              <a:t>obvious. Who is it for. When does it run. Can you remove it. Who notices it.</a:t>
            </a:r>
          </a:p>
          <a:p>
            <a:r>
              <a:t>Now the question that catches people, and it is in your Checkpoint quiz: antivirus software.</a:t>
            </a:r>
          </a:p>
          <a:p>
            <a:r>
              <a:t>It does not help you write an essay, so it feels useless, but it exists to keep the computer</a:t>
            </a:r>
          </a:p>
          <a:p>
            <a:r>
              <a:t>running and it runs from boot to shutdown. System software.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jobs, all happening right now on whatever you are reading this on, and none of them</a:t>
            </a:r>
          </a:p>
          <a:p>
            <a:r>
              <a:t>visible when things go well.</a:t>
            </a:r>
          </a:p>
          <a:p>
            <a:r>
              <a:t>Managing memory: deciding which program gets which slice of RAM and clawing it back when the</a:t>
            </a:r>
          </a:p>
          <a:p>
            <a:r>
              <a:t>program closes. Running programs: giving each one a turn on the processor, thousands of times</a:t>
            </a:r>
          </a:p>
          <a:p>
            <a:r>
              <a:t>a second — which is why it looks like everything runs at once when in fact they are taking</a:t>
            </a:r>
          </a:p>
          <a:p>
            <a:r>
              <a:t>turns. Handling files: knowing where every file physically sits and who may open it. Talking</a:t>
            </a:r>
          </a:p>
          <a:p>
            <a:r>
              <a:t>to devices through drivers. And providing the interface you actually touch.</a:t>
            </a:r>
          </a:p>
          <a:p>
            <a:r>
              <a:t>The Checkpoint asks which part works hardest when you have twelve programs open. It is the</a:t>
            </a:r>
          </a:p>
          <a:p>
            <a:r>
              <a:t>first two — memory management and giving each program its turn.</a:t>
            </a:r>
          </a:p>
          <a:p>
            <a:r>
              <a:t>And notice the line at the bottom: Windows, macOS, Linux, Android and iOS all do these same</a:t>
            </a:r>
          </a:p>
          <a:p>
            <a:r>
              <a:t>five jobs. They just look different doing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covers the two categories of system software people forget, and both are worth</a:t>
            </a:r>
          </a:p>
          <a:p>
            <a:r>
              <a:t>marks.</a:t>
            </a:r>
          </a:p>
          <a:p>
            <a:r>
              <a:t>A driver is a small program that translates between the operating system and one specific</a:t>
            </a:r>
          </a:p>
          <a:p>
            <a:r>
              <a:t>piece of hardware. Windows cannot possibly know about a printer model released three years</a:t>
            </a:r>
          </a:p>
          <a:p>
            <a:r>
              <a:t>after it shipped, so the printer brings its own translator.</a:t>
            </a:r>
          </a:p>
          <a:p>
            <a:r>
              <a:t>Now the symptom pattern, which is genuinely useful. When the driver is wrong or missing, the</a:t>
            </a:r>
          </a:p>
          <a:p>
            <a:r>
              <a:t>device is not recognised at all, or — more confusingly — it half works. A printer that prints</a:t>
            </a:r>
          </a:p>
          <a:p>
            <a:r>
              <a:t>blank pages. A screen stuck at a low resolution. A scanner that shows up in the list but</a:t>
            </a:r>
          </a:p>
          <a:p>
            <a:r>
              <a:t>never scans. The hardware is fine; the translation is wrong.</a:t>
            </a:r>
          </a:p>
          <a:p>
            <a:r>
              <a:t>Then utilities. Notice how each one is paired with the thing it protects you from, because</a:t>
            </a:r>
          </a:p>
          <a:p>
            <a:r>
              <a:t>that is how the Checkpoint asks it. Antivirus protects you from programs that arrived</a:t>
            </a:r>
          </a:p>
          <a:p>
            <a:r>
              <a:t>pretending to be something else. Disk cleanup protects you from a machine that fills up and</a:t>
            </a:r>
          </a:p>
          <a:p>
            <a:r>
              <a:t>crawls. Backup protects you from the day a drive dies without warning — and it will.</a:t>
            </a:r>
          </a:p>
          <a:p>
            <a:r>
              <a:t>And the bottom line is the troubleshooting habit: when something breaks the day after an</a:t>
            </a:r>
          </a:p>
          <a:p>
            <a:r>
              <a:t>update, suspect the driver, not the hardware.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other family, so that the classification in your activity has both sides.</a:t>
            </a:r>
          </a:p>
          <a:p>
            <a:r>
              <a:t>Six categories. You have met most of them, so I want to focus on the choices people get</a:t>
            </a:r>
          </a:p>
          <a:p>
            <a:r>
              <a:t>wrong.</a:t>
            </a:r>
          </a:p>
          <a:p>
            <a:r>
              <a:t>The most common mistake is doing numbers in a word processor. If the figures must be</a:t>
            </a:r>
          </a:p>
          <a:p>
            <a:r>
              <a:t>calculated, sorted or charted, it is a spreadsheet, because the formulas update themselves</a:t>
            </a:r>
          </a:p>
          <a:p>
            <a:r>
              <a:t>when the data changes.</a:t>
            </a:r>
          </a:p>
          <a:p>
            <a:r>
              <a:t>The second most common is using a spreadsheet as a database. A spreadsheet is fine for a</a:t>
            </a:r>
          </a:p>
          <a:p>
            <a:r>
              <a:t>class list. It falls apart when you have thousands of records that must be searched and</a:t>
            </a:r>
          </a:p>
          <a:p>
            <a:r>
              <a:t>linked reliably — that is what a database is for.</a:t>
            </a:r>
          </a:p>
          <a:p>
            <a:r>
              <a:t>And note the presentation line, because it applies to the deck you are looking at: slides</a:t>
            </a:r>
          </a:p>
          <a:p>
            <a:r>
              <a:t>carry headlines, the speaker carries the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Activity one is twenty programs from a real installed-apps list, sorted into system or</a:t>
            </a:r>
          </a:p>
          <a:p>
            <a:r>
              <a:t>application. Twenty is deliberate: the first five are obvious and the last five are not. When</a:t>
            </a:r>
          </a:p>
          <a:p>
            <a:r>
              <a:t>you are unsure, work the four questions from slide four rather than guessing.</a:t>
            </a:r>
          </a:p>
          <a:p>
            <a:r>
              <a:t>Activity two is my favourite in this topic. Open Task Manager — Ctrl+Shift+Escape on Windows</a:t>
            </a:r>
          </a:p>
          <a:p>
            <a:r>
              <a:t>— and look at the list of processes. There will be dozens you never launched. Pick three,</a:t>
            </a:r>
          </a:p>
          <a:p>
            <a:r>
              <a:t>find out roughly what they are, and say which of the five jobs from slide five each one</a:t>
            </a:r>
          </a:p>
          <a:p>
            <a:r>
              <a:t>belongs to.</a:t>
            </a:r>
          </a:p>
          <a:p>
            <a:r>
              <a:t>Most learners have used computers for years without ever seeing this list. It is the first</a:t>
            </a:r>
          </a:p>
          <a:p>
            <a:r>
              <a:t>time the invisible half becomes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one: antivirus. Apply the four questions from slide four. Who is it for — the</a:t>
            </a:r>
          </a:p>
          <a:p>
            <a:r>
              <a:t>computer. When does it run — boot to shutdown. Can you remove it — you can, but the machine</a:t>
            </a:r>
          </a:p>
          <a:p>
            <a:r>
              <a:t>is then exposed. It serves the machine, so it is system software.</a:t>
            </a:r>
          </a:p>
          <a:p>
            <a:r>
              <a:t>Question two is the driver pattern from slide six. Something changed in software at exactly</a:t>
            </a:r>
          </a:p>
          <a:p>
            <a:r>
              <a:t>the moment the behaviour changed, and the hardware was untouched. Suspect the driver.</a:t>
            </a:r>
          </a:p>
          <a:p>
            <a:r>
              <a:t>Question three: memory management and giving each program its turn on the processor. If you</a:t>
            </a:r>
          </a:p>
          <a:p>
            <a:r>
              <a:t>can also explain why that makes the machine feel slow rather than simply stop, you have</a:t>
            </a:r>
          </a:p>
          <a:p>
            <a:r>
              <a:t>understood slide five properly.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families, five operating system jobs, drivers that translate to one device, and utilities</a:t>
            </a:r>
          </a:p>
          <a:p>
            <a:r>
              <a:t>that each protect against something specific.</a:t>
            </a:r>
          </a:p>
          <a:p>
            <a:r>
              <a:t>Next is Lesson 2, which has two halves that fit together better than they look. First, the</a:t>
            </a:r>
          </a:p>
          <a:p>
            <a:r>
              <a:t>accessories already sitting on your machine — the ones that mean you do not need to download</a:t>
            </a:r>
          </a:p>
          <a:p>
            <a:r>
              <a:t>anything. Then licensing: what the law actually allows you to do with a program, which is the</a:t>
            </a:r>
          </a:p>
          <a:p>
            <a:r>
              <a:t>question that decides whether downloading something was a good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02 · SOFTWARE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System software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The programs that serve the machine rather than you: the operating system, the drivers that let it talk to your hardware, and the utilities that keep it alive.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1 of 3 · Two practice activities · Assessed in the Topic 02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Four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Classify software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Distinguish system software from application software and justify the classification.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Explain the 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Describe five jobs the operating system does that are never visible when they 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Explain a driver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Say what a driver does, and what happens when the wrong one is installed.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42735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42735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1919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Name three utilities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2735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Name three utilities and say what each one protects the machine from.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These four are what the Checkpoint quiz measures for this lesson.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Software is a set of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Software is a set of written instructions, stored electronically, that tells the hardware exactly what to do, in what order, and what to do when something goes wrong.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Written in 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Programmers write in a language people can read, then it is translated for the machine.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1679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27983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Stored, not wired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7983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It sits on the drive and is loaded into memory when you open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6431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2735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Updated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Bugs get fixed and features get added long after you bought the device.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11183" y="2811780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157487" y="2958084"/>
            <a:ext cx="232097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Licensed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7487" y="3305556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almost never own software — you own permission to use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184648"/>
            <a:ext cx="11057839" cy="713232"/>
          </a:xfrm>
          <a:prstGeom prst="roundRect">
            <a:avLst>
              <a:gd name="adj" fmla="val 4000"/>
            </a:avLst>
          </a:prstGeom>
          <a:solidFill>
            <a:srgbClr val="FD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86384" y="5303520"/>
            <a:ext cx="1061892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C2410C"/>
                </a:solidFill>
                <a:latin typeface="Calibri"/>
              </a:rPr>
              <a:t>Three things to remember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5559552"/>
            <a:ext cx="1061892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cannot touch it — only its effects · It is written by people, so it has bugs · It can be replaced without changing the hardware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Hardware is what you kick. Software is what you swear 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CLASSIFICATION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Two families of software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System software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Runs the machine itself. It starts before you do anything and keeps running underneath everything else.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Operating system · drivers · utilities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3863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06743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Application software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6743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Helps you do a task. You install it, open it, close it, and the computer carries on without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6743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Word processor · browser · game · editor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13232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Who is it for?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System software serves the computer. Applications serve the user.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81679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527983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527983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57167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When does it run?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7983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System software runs from boot to shutdown. Applications run when opened.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342735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342735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1919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Can you remove it?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2735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Remove an application and the machine is fine. Remove the OS and nothing works.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11183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157487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157487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6671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Who notices it?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57487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You notice system software only when it fails. You notice applications constantly.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Quick test: if it exists to keep the computer running, it is system software. If it exists to get your work done, it is application software.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OPERATING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Five jobs the operating system does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All of these happen constantly, and none of them are visible when things go well.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Manages memory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Decides which program gets which slice of RAM, and takes it back when the program closes.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8729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965033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Runs programs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5033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Gives each running program a turn on the processor, thousands of times a second.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0530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216834" y="300380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Handles files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6834" y="3351276"/>
            <a:ext cx="175802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Keeps track of where every file physically sits on the drive and who may open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22332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68636" y="300380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Talks to devices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8636" y="3570732"/>
            <a:ext cx="1758025" cy="10149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Uses drivers to translate between your software and the printer, camera or keyboard.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74133" y="2857500"/>
            <a:ext cx="205063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720437" y="300380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Provides the interface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0437" y="3570732"/>
            <a:ext cx="1758025" cy="10149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Gives you the windows, menus and taps you actually interact with.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Windows, macOS, Linux, Android and iOS all do these five jobs — they just look different doing them.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SYSTEM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Drivers and utilities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The operating system cannot know about hardware that did not exist when it was written, and it cannot protect itself from everything. That is what these two are for.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560320"/>
            <a:ext cx="2050633" cy="246888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70662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What a driver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273552"/>
            <a:ext cx="1758025" cy="160934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small program that translates between the operating system and one specific piece of hardware — this printer, that graphics chip.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8729" y="2560320"/>
            <a:ext cx="2050633" cy="246888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965033" y="270662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When it is wrong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65033" y="3273552"/>
            <a:ext cx="1758025" cy="160934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device is not recognised, or half works: a printer that prints blank pages, or a screen stuck at the wrong resolution.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0530" y="2560320"/>
            <a:ext cx="2050633" cy="246888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5216834" y="270662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Antivirus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6834" y="3054096"/>
            <a:ext cx="175802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Watches files and downloads for known malicious code. Protects you from programs that arrived pretending to be something else.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22332" y="2560320"/>
            <a:ext cx="2050633" cy="246888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68636" y="2706624"/>
            <a:ext cx="175802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Disk cleanup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68636" y="3054096"/>
            <a:ext cx="175802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Removes temporary files and tidies how data sits on the drive. Protects you from a machine that slows down and fills 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574133" y="2560320"/>
            <a:ext cx="2050633" cy="246888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720437" y="2706624"/>
            <a:ext cx="1758025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Backup and compression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20437" y="3273552"/>
            <a:ext cx="1758025" cy="160934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Copies files somewhere else, and squeezes them smaller. Protects you from losing everything when a drive dies.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When a device misbehaves the day after an update, suspect the driver before the hardware. Hardware rarely fails at exactly the moment software changed.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APPLICATION SOFTWARE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Match the tool to the task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Word processor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Text that people read: letters, essays, reports. Formatting, spellcheck, page layout.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66234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Spreadsheet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6234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Numbers that must be calculated, sorted or charted. Formulas update themselves.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9236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Presentation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9236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Visual support while you speak. Slides carry headlines, you carry the detail.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Database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Large amounts of structured records that must be searched and linked reliably.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19930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466234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Browser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6234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Reaches software and information that lives on someone else's computer.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72932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19236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Media editor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19236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Creates or changes images, audio and video files.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Using the wrong tool costs more time than learning the right one.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Sort the 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Twenty programs taken from a real installed-apps list. Sort each into system or application software, and give a one-line reason for every one.
The reason is the part that matters. Use the four questions from slide four.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Watch it 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Open Task Manager or System Monitor. Find three processes nobody launched, and explain which of the five operating system jobs each one belongs to.
Submit a screenshot and the three explanations.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Activity 2 is the first time most learners see the operating system actually working.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Antivirus software helps you get nothing done. Why is it still classed as system software?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printer worked yesterday and prints blank pages today, the day after an update. What do you suspect first, and why?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You have twelve programs open and the machine slows to a crawl. Which two operating system jobs are under the most pressure?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both lessons and gives feedback after every answer.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Two 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system software serves the machine; application software serves you.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manages memory, runs programs, handles files, talks to devices, provides the interface.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Drivers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translate to one specific device. Wrong driver, and the device half works.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Utilities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each one protects the machine from something — name the threat, not just the tool.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2: Windows accessories and software licensing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