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lesson has the highest ratio of usefulness to effort in the whole topic.</a:t>
            </a:r>
          </a:p>
          <a:p>
            <a:r>
              <a:t>Here is the claim, and I want you to test it rather than believe it: nearly every application</a:t>
            </a:r>
          </a:p>
          <a:p>
            <a:r>
              <a:t>you will ever open shares the same window furniture and the same dozen commands. Once you can</a:t>
            </a:r>
          </a:p>
          <a:p>
            <a:r>
              <a:t>name them, the phrase "I do not know that program" mostly stops being true. You do not know</a:t>
            </a:r>
          </a:p>
          <a:p>
            <a:r>
              <a:t>its menus. You do know how it works.</a:t>
            </a:r>
          </a:p>
          <a:p>
            <a:r>
              <a:t>The proof is the second activity, where you will be given an application nobody in the class</a:t>
            </a:r>
          </a:p>
          <a:p>
            <a:r>
              <a:t>has used and asked to do real work in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objectives, and they build on each other. Name the parts of the window. Use the commands</a:t>
            </a:r>
          </a:p>
          <a:p>
            <a:r>
              <a:t>that behave identically everywhere. Read a dialog box without guessing. And then the one that</a:t>
            </a:r>
          </a:p>
          <a:p>
            <a:r>
              <a:t>matters: complete a real task in software you have never opened.</a:t>
            </a:r>
          </a:p>
          <a:p>
            <a:r>
              <a:t>That fourth objective is the point of the lesson. The first three are how you get there.</a:t>
            </a:r>
          </a:p>
          <a:p>
            <a:r>
              <a:t>Employers do not ask whether you know a particular program. They assume you will meet</a:t>
            </a:r>
          </a:p>
          <a:p>
            <a:r>
              <a:t>software that did not exist when you left school.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 pieces of furniture, and I want to draw your attention to three of them.</a:t>
            </a:r>
          </a:p>
          <a:p>
            <a:r>
              <a:t>The title bar first, because it answers a question you will ask constantly: have I saved</a:t>
            </a:r>
          </a:p>
          <a:p>
            <a:r>
              <a:t>this? If the title bar says "Untitled" or "Document1", the file does not exist yet on the</a:t>
            </a:r>
          </a:p>
          <a:p>
            <a:r>
              <a:t>drive.</a:t>
            </a:r>
          </a:p>
          <a:p>
            <a:r>
              <a:t>The status bar is the one nobody looks at, and it is quietly the most informative strip on</a:t>
            </a:r>
          </a:p>
          <a:p>
            <a:r>
              <a:t>the screen — word count, page number, the cell you are in, the zoom level, and whether the</a:t>
            </a:r>
          </a:p>
          <a:p>
            <a:r>
              <a:t>file is currently saving.</a:t>
            </a:r>
          </a:p>
          <a:p>
            <a:r>
              <a:t>And then the distinction at the bottom, which is worth a mark and is misunderstood every</a:t>
            </a:r>
          </a:p>
          <a:p>
            <a:r>
              <a:t>year. Zoom changes what you see on screen. Font size changes what prints. A learner who zooms</a:t>
            </a:r>
          </a:p>
          <a:p>
            <a:r>
              <a:t>to two hundred per cent and then complains that the print is tiny has confused the two.</a:t>
            </a:r>
          </a:p>
          <a:p>
            <a:r>
              <a:t>Do this once, honestly: open two different applications side by side and find all six.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Twelve commands, six cards, and the same shortcuts everywhere. That last part is the reason</a:t>
            </a:r>
          </a:p>
          <a:p>
            <a:r>
              <a:t>this slide is worth memorising: Ctrl+S saves in a word processor, a spreadsheet, an image</a:t>
            </a:r>
          </a:p>
          <a:p>
            <a:r>
              <a:t>editor and most browsers, because it is not a feature of the program, it is a convention.</a:t>
            </a:r>
          </a:p>
          <a:p>
            <a:r>
              <a:t>The pair that carries marks is Save and Save As. Save overwrites the file you are in. Save As</a:t>
            </a:r>
          </a:p>
          <a:p>
            <a:r>
              <a:t>creates a second file, with a new name or a new format, and — this is the part people miss —</a:t>
            </a:r>
          </a:p>
          <a:p>
            <a:r>
              <a:t>leaves you working inside the new file, not the old one. If you want to keep the original,</a:t>
            </a:r>
          </a:p>
          <a:p>
            <a:r>
              <a:t>Save As before you start changing things, not after.</a:t>
            </a:r>
          </a:p>
          <a:p>
            <a:r>
              <a:t>Undo is the command that makes experimenting safe. If you are afraid to try something in an</a:t>
            </a:r>
          </a:p>
          <a:p>
            <a:r>
              <a:t>unfamiliar program, remember that Ctrl+Z exists and most programs remember many steps.</a:t>
            </a:r>
          </a:p>
          <a:p>
            <a:r>
              <a:t>And a warning on Replace All: it changes every match at once, everywhere, including inside</a:t>
            </a:r>
          </a:p>
          <a:p>
            <a:r>
              <a:t>words you did not mean. Use Find first and look at what it highlights.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dialog box is the program asking you a question, and every control on it is a different</a:t>
            </a:r>
          </a:p>
          <a:p>
            <a:r>
              <a:t>kind of question.</a:t>
            </a:r>
          </a:p>
          <a:p>
            <a:r>
              <a:t>The distinction to memorise is check boxes versus radio buttons. Check boxes are square and</a:t>
            </a:r>
          </a:p>
          <a:p>
            <a:r>
              <a:t>independent — tick none, one, or all of them. Radio buttons are round and mutually exclusive</a:t>
            </a:r>
          </a:p>
          <a:p>
            <a:r>
              <a:t>— choosing one clears the others. If a designer used radio buttons, they are telling you that</a:t>
            </a:r>
          </a:p>
          <a:p>
            <a:r>
              <a:t>only one of these can be true. That distinction appears in the Checkpoint quiz.</a:t>
            </a:r>
          </a:p>
          <a:p>
            <a:r>
              <a:t>Then the three buttons at the bottom, which people click without reading. OK applies your</a:t>
            </a:r>
          </a:p>
          <a:p>
            <a:r>
              <a:t>changes and closes the box. Apply applies them and leaves the box open, so you can look at</a:t>
            </a:r>
          </a:p>
          <a:p>
            <a:r>
              <a:t>the result and keep adjusting. Cancel abandons everything you changed since you opened it —</a:t>
            </a:r>
          </a:p>
          <a:p>
            <a:r>
              <a:t>everything, including the settings on tabs you visited earlier.</a:t>
            </a:r>
          </a:p>
          <a:p>
            <a:r>
              <a:t>And a habit worth building: if a dialog box confuses you, look for a Help button or hover over</a:t>
            </a:r>
          </a:p>
          <a:p>
            <a:r>
              <a:t>the control. Most of them explain themselves.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slide that turns the lesson into a skill, and it is the one I want you to</a:t>
            </a:r>
          </a:p>
          <a:p>
            <a:r>
              <a:t>actually use this week.</a:t>
            </a:r>
          </a:p>
          <a:p>
            <a:r>
              <a:t>Four moves, in order. Read the title bar: what is this, and is a file open? Find the</a:t>
            </a:r>
          </a:p>
          <a:p>
            <a:r>
              <a:t>commands: ribbon, menu bar, or the three-line hamburger icon that hides the menu on newer</a:t>
            </a:r>
          </a:p>
          <a:p>
            <a:r>
              <a:t>software. Try the universals — Ctrl+N, Ctrl+S, Ctrl+Z — because if those three work you can</a:t>
            </a:r>
          </a:p>
          <a:p>
            <a:r>
              <a:t>already create something, keep it, and undo your mistakes. Then explore, safely: change</a:t>
            </a:r>
          </a:p>
          <a:p>
            <a:r>
              <a:t>something, look at what happened, undo it.</a:t>
            </a:r>
          </a:p>
          <a:p>
            <a:r>
              <a:t>And the question in the box is the whole point of the lesson. Stop asking "do I know this</a:t>
            </a:r>
          </a:p>
          <a:p>
            <a:r>
              <a:t>program?" Ask "where has this program hidden the things that every program has?" The second</a:t>
            </a:r>
          </a:p>
          <a:p>
            <a:r>
              <a:t>question always has an answer, and finding it takes about two minutes.</a:t>
            </a:r>
          </a:p>
          <a:p>
            <a:r>
              <a:t>Nobody is taught every application they will ever use. They are taught the pattern once, and</a:t>
            </a:r>
          </a:p>
          <a:p>
            <a:r>
              <a:t>then they apply it for forty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Activity one is recognition: ten features on an unlabelled screenshot, each with a sentence</a:t>
            </a:r>
          </a:p>
          <a:p>
            <a:r>
              <a:t>on what it is for. Straightforward, and it makes sure the vocabulary is actually yours.</a:t>
            </a:r>
          </a:p>
          <a:p>
            <a:r>
              <a:t>Activity two is the real one, and I want to be clear about how to approach it. You will open</a:t>
            </a:r>
          </a:p>
          <a:p>
            <a:r>
              <a:t>software nobody in the class has used, and you will be asked to do six ordinary things in it.</a:t>
            </a:r>
          </a:p>
          <a:p>
            <a:r>
              <a:t>Not being sure how is the intended experience. Use the four moves from slide six. Use Undo</a:t>
            </a:r>
          </a:p>
          <a:p>
            <a:r>
              <a:t>freely. Note where the program hid things, because that is what you are learning.</a:t>
            </a:r>
          </a:p>
          <a:p>
            <a:r>
              <a:t>And do it without help. Not because help is cheating, but because the whole objective is</a:t>
            </a:r>
          </a:p>
          <a:p>
            <a:r>
              <a:t>whether you can work it out — and you cannot find that out with somebody sitting next to you</a:t>
            </a:r>
          </a:p>
          <a:p>
            <a:r>
              <a:t>pointing at the screen.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one: Save As, and — this is the half people drop — before you start changing things,</a:t>
            </a:r>
          </a:p>
          <a:p>
            <a:r>
              <a:t>not after. Save As after an hour of edits has already overwritten nothing, but you are now</a:t>
            </a:r>
          </a:p>
          <a:p>
            <a:r>
              <a:t>working in the new file with the old one already modified if you pressed Save along the way.</a:t>
            </a:r>
          </a:p>
          <a:p>
            <a:r>
              <a:t>Question two: four round buttons are radio buttons, so exactly one. Three square boxes are</a:t>
            </a:r>
          </a:p>
          <a:p>
            <a:r>
              <a:t>check boxes, so none, some or all three. If you got that instantly, slide five is done.</a:t>
            </a:r>
          </a:p>
          <a:p>
            <a:r>
              <a:t>Question three is the zoom trap from slide three. No, it does not print larger. Zoom changes</a:t>
            </a:r>
          </a:p>
          <a:p>
            <a:r>
              <a:t>what you see on screen; font size and page setup change what prints. If you cannot explain</a:t>
            </a:r>
          </a:p>
          <a:p>
            <a:r>
              <a:t>why, go back to slide three before the Checkpoint.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window furniture, the twelve commands with their shortcuts, and the controls in a dialog</a:t>
            </a:r>
          </a:p>
          <a:p>
            <a:r>
              <a:t>box — check boxes as many as you like, radio buttons exactly one.</a:t>
            </a:r>
          </a:p>
          <a:p>
            <a:r>
              <a:t>But the thing to take with you is the last card. The skill is not knowing a program. It is</a:t>
            </a:r>
          </a:p>
          <a:p>
            <a:r>
              <a:t>knowing where every program hides the same things, and being willing to press Ctrl+Z and try.</a:t>
            </a:r>
          </a:p>
          <a:p>
            <a:r>
              <a:t>Next is the Checkpoint: twenty-five marks covering all three lessons. A revision challenge to</a:t>
            </a:r>
          </a:p>
          <a:p>
            <a:r>
              <a:t>find your gaps, a ten-question quiz with feedback after every answer, and the marked task —</a:t>
            </a:r>
          </a:p>
          <a:p>
            <a:r>
              <a:t>the thirty-computer hunt, which pulls from all three lessons rather than only this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8FB8DC"/>
                </a:solidFill>
                <a:latin typeface="Calibri"/>
              </a:rPr>
              <a:t>TOPIC 01 · INTRODUCTION TO COMPUTERS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874519"/>
            <a:ext cx="14630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600" b="1">
                <a:solidFill>
                  <a:srgbClr val="2E6EA8"/>
                </a:solidFill>
                <a:latin typeface="Calibri"/>
              </a:rPr>
              <a:t>L3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50008" y="2057400"/>
            <a:ext cx="9229039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FFFFFF"/>
                </a:solidFill>
                <a:latin typeface="Calibri"/>
              </a:rPr>
              <a:t>Standard features of applications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50008" y="3200400"/>
            <a:ext cx="776599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C8D8E6"/>
                </a:solidFill>
                <a:latin typeface="Calibri"/>
              </a:rPr>
              <a:t>Nearly every application shares the same window furniture and the same dozen commands. Learn them once and you can sit down in front of software you have never seen.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4892040"/>
            <a:ext cx="2743200" cy="31750"/>
          </a:xfrm>
          <a:prstGeom prst="rect">
            <a:avLst/>
          </a:prstGeom>
          <a:solidFill>
            <a:srgbClr val="2E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512064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9FB6C8"/>
                </a:solidFill>
                <a:latin typeface="Calibri"/>
              </a:rPr>
              <a:t>Lesson 3 of 4 · Two practice activities · Assessed in the Topic 01 Checkpoint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OBJECTIVES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What you will be able to 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Four things you should be able to do without notes by the end of this lesson.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2208276"/>
            <a:ext cx="5428335" cy="150876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13232" y="2354580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13232" y="2363724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" y="2354580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Name the window features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2702052"/>
            <a:ext cx="5135727" cy="8686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Title bar, ribbon or menu bar, toolbars, scroll bars, status bar, view and zoom controls — and say what each is for.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96431" y="2208276"/>
            <a:ext cx="5428335" cy="150876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6342735" y="2354580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42735" y="2363724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1919" y="2354580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Use the universal commands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2702052"/>
            <a:ext cx="5135727" cy="8686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New, Open, Save, Save As, Print, Undo, Redo, Cut, Copy, Paste, Find, Replace.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918204"/>
            <a:ext cx="5428335" cy="150876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713232" y="4064508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13232" y="4073652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2416" y="4064508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Read a dialog box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" y="4411980"/>
            <a:ext cx="5135727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Tabs, drop-downs, check boxes, radio buttons, spin boxes, and the difference between OK, Apply and Cancel.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6431" y="3918204"/>
            <a:ext cx="5428335" cy="150876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6342735" y="4064508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342735" y="4073652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71919" y="4064508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Work in unfamiliar software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42735" y="4411980"/>
            <a:ext cx="5135727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Complete a set task in an application you have never opened before.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The fourth objective is the real test — the first three exist to make it possible.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INTERFACE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The furniture of an application window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Open any two applications side by side and you will find most of these in both.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737360"/>
            <a:ext cx="3551834" cy="1956816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1883664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Title bar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231136"/>
            <a:ext cx="3259226" cy="1316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Top strip: the file name and the program name, plus minimise, maximise and close. If it says "Untitled", you have not saved yet.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9930" y="1737360"/>
            <a:ext cx="3551834" cy="1956816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466234" y="1883664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Ribbon or menu bar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6234" y="2231136"/>
            <a:ext cx="3259226" cy="1316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Every command the program has, grouped by job. A ribbon shows them as tabs of buttons; a menu bar hides them in drop-down lists.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2932" y="1737360"/>
            <a:ext cx="3551834" cy="1956816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219236" y="1883664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Toolbars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9236" y="2231136"/>
            <a:ext cx="3259226" cy="1316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A short row of the commands you use most, one click away instead of three.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895344"/>
            <a:ext cx="3551834" cy="1956816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13232" y="4041648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Scroll bars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" y="4389120"/>
            <a:ext cx="3259226" cy="13167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Move the view, not the document. Their length tells you how much you are not currently seeing.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19930" y="3895344"/>
            <a:ext cx="3551834" cy="1956816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466234" y="4041648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Status bar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66234" y="4389120"/>
            <a:ext cx="3259226" cy="13167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Bottom strip. Quiet but useful: page and word count, cell reference, zoom level, whether the file is saving.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72932" y="3895344"/>
            <a:ext cx="3551834" cy="1956816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219236" y="4041648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View and zoom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19236" y="4389120"/>
            <a:ext cx="3259226" cy="13167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Change how the document is displayed without changing the document itself — a distinction worth a mark.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Zoom changes what you see. Font size changes what prints. Confusing the two is the classic beginner mistake.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COMMANDS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The commands that never change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These behave the same way in a word processor, a spreadsheet, an image editor and a browser — including the keyboard shortcuts.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737360"/>
            <a:ext cx="3551834" cy="1956816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1883664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New and Open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231136"/>
            <a:ext cx="3259226" cy="1316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New starts an empty file; Open loads one that exists. Ctrl+N and Ctrl+O.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9930" y="1737360"/>
            <a:ext cx="3551834" cy="1956816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466234" y="1883664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Save and Save 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6234" y="2231136"/>
            <a:ext cx="3259226" cy="1316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Save overwrites the file you are in. Save As makes a second file with a new name or a new format, and leaves you working in the new one.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2932" y="1737360"/>
            <a:ext cx="3551834" cy="1956816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219236" y="1883664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Print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9236" y="2231136"/>
            <a:ext cx="3259226" cy="1316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Ctrl+P. Always check the preview and the page count before you commit paper.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895344"/>
            <a:ext cx="3551834" cy="1956816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13232" y="4041648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Undo and Redo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" y="4389120"/>
            <a:ext cx="3259226" cy="13167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Ctrl+Z steps backwards through what you did; Ctrl+Y steps forward again. Most programs remember many steps.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19930" y="3895344"/>
            <a:ext cx="3551834" cy="1956816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466234" y="4041648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Cut, Copy, Paste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66234" y="4389120"/>
            <a:ext cx="3259226" cy="13167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Ctrl+X, Ctrl+C, Ctrl+V. Cut removes, copy duplicates, and both put the item on the clipboard until you paste.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72932" y="3895344"/>
            <a:ext cx="3551834" cy="1956816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219236" y="4041648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Find and Replace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19236" y="4389120"/>
            <a:ext cx="3259226" cy="13167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Ctrl+F finds; Replace changes every match at once — which is either a great time-saver or a fast way to ruin a document.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The shortcuts are the same across programs because the commands are the same. Learn six of them and you get them everywhere.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DIALOG BOXES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How to read a dialog box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A dialog box is the program asking you a question. Every control on it means something specific — and choosing badly here is where most "the program did the wrong thing" stories begin.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737360"/>
            <a:ext cx="3551834" cy="1956816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1883664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Tabs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231136"/>
            <a:ext cx="3259226" cy="1316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More settings than fit on one panel. Changing tab does not cancel what you set on the previous one.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9930" y="1737360"/>
            <a:ext cx="3551834" cy="1956816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466234" y="1883664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Drop-down list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6234" y="2231136"/>
            <a:ext cx="3259226" cy="1316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Pick exactly one from a list the program supplies. You cannot invent an option.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2932" y="1737360"/>
            <a:ext cx="3551834" cy="1956816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219236" y="1883664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Check boxes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9236" y="2231136"/>
            <a:ext cx="3259226" cy="1316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Independent yes/no switches. You may tick none, one, or all of them.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895344"/>
            <a:ext cx="3551834" cy="1956816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13232" y="4041648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Radio buttons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" y="4389120"/>
            <a:ext cx="3259226" cy="13167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Round, and mutually exclusive: choosing one clears the others. If you can only have one, the designer used these.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19930" y="3895344"/>
            <a:ext cx="3551834" cy="1956816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466234" y="4041648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Spin boxes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66234" y="4389120"/>
            <a:ext cx="3259226" cy="13167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A number with small up and down arrows. You may usually type the value instead of clicking twenty times.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72932" y="3895344"/>
            <a:ext cx="3551834" cy="1956816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219236" y="4041648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OK, Apply, Cancel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19236" y="4389120"/>
            <a:ext cx="3259226" cy="13167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OK applies and closes. Apply applies and stays open so you can see the effect. Cancel abandons everything since you opened the box.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Check boxes: as many as you like. Radio buttons: exactly one. That single difference is the most commonly examined thing on this slide.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TRANSFERABLE SKILL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Sitting down in front of software you have never used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Four moves, in this order. They work in almost any application.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2476423" cy="2148840"/>
          </a:xfrm>
          <a:prstGeom prst="roundRect">
            <a:avLst>
              <a:gd name="adj" fmla="val 4000"/>
            </a:avLst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029968"/>
            <a:ext cx="2183815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Calibri"/>
              </a:rPr>
              <a:t>Read the title bar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414016"/>
            <a:ext cx="2183815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C8D8E6"/>
                </a:solidFill>
                <a:latin typeface="Calibri"/>
              </a:rPr>
              <a:t>What is this program, and is there a file open yet?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3351" y="2743200"/>
            <a:ext cx="38404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1D6FB8"/>
                </a:solidFill>
                <a:latin typeface="Calibri"/>
              </a:rPr>
              <a:t>▶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7399" y="1828800"/>
            <a:ext cx="2476423" cy="2148840"/>
          </a:xfrm>
          <a:prstGeom prst="roundRect">
            <a:avLst>
              <a:gd name="adj" fmla="val 4000"/>
            </a:avLst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73703" y="2029968"/>
            <a:ext cx="2183815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Calibri"/>
              </a:rPr>
              <a:t>Find the commands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3703" y="2414016"/>
            <a:ext cx="2183815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C8D8E6"/>
                </a:solidFill>
                <a:latin typeface="Calibri"/>
              </a:rPr>
              <a:t>Look for a ribbon, a menu bar, or a hamburger icon. File-type commands live at the left or the top.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03823" y="2743200"/>
            <a:ext cx="38404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1D6FB8"/>
                </a:solidFill>
                <a:latin typeface="Calibri"/>
              </a:rPr>
              <a:t>▶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87871" y="1828800"/>
            <a:ext cx="2476423" cy="2148840"/>
          </a:xfrm>
          <a:prstGeom prst="roundRect">
            <a:avLst>
              <a:gd name="adj" fmla="val 4000"/>
            </a:avLst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434175" y="2029968"/>
            <a:ext cx="2183815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Calibri"/>
              </a:rPr>
              <a:t>Try the universals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4175" y="2414016"/>
            <a:ext cx="2183815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C8D8E6"/>
                </a:solidFill>
                <a:latin typeface="Calibri"/>
              </a:rPr>
              <a:t>Ctrl+N, Ctrl+S, Ctrl+Z. If they work, you can already create, keep and undo.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64295" y="2743200"/>
            <a:ext cx="38404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1D6FB8"/>
                </a:solidFill>
                <a:latin typeface="Calibri"/>
              </a:rPr>
              <a:t>▶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8343" y="1828800"/>
            <a:ext cx="2476423" cy="2148840"/>
          </a:xfrm>
          <a:prstGeom prst="roundRect">
            <a:avLst>
              <a:gd name="adj" fmla="val 4000"/>
            </a:avLst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294647" y="2029968"/>
            <a:ext cx="2183815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Calibri"/>
              </a:rPr>
              <a:t>Explore safely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94647" y="2414016"/>
            <a:ext cx="2183815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C8D8E6"/>
                </a:solidFill>
                <a:latin typeface="Calibri"/>
              </a:rPr>
              <a:t>Change something, look at it, undo it. Undo is what makes exploring free.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056632"/>
            <a:ext cx="11057839" cy="841248"/>
          </a:xfrm>
          <a:prstGeom prst="roundRect">
            <a:avLst>
              <a:gd name="adj" fmla="val 4000"/>
            </a:avLst>
          </a:prstGeom>
          <a:solidFill>
            <a:srgbClr val="FD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786384" y="5193792"/>
            <a:ext cx="10618927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C2410C"/>
                </a:solidFill>
                <a:latin typeface="Calibri"/>
              </a:rPr>
              <a:t>The question to ask yourself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6384" y="5477256"/>
            <a:ext cx="10618927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Not "do I know this program?" but "where has this program hidden the things every program has?" The second question always has an answer.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Nobody is taught every application they will use. They are taught the pattern, once.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PRACTICE ACTIVITIES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What you do in this lesson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426464"/>
            <a:ext cx="11057839" cy="868680"/>
          </a:xfrm>
          <a:prstGeom prst="roundRect">
            <a:avLst>
              <a:gd name="adj" fmla="val 4000"/>
            </a:avLst>
          </a:prstGeom>
          <a:solidFill>
            <a:srgbClr val="E8F1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86384" y="1572768"/>
            <a:ext cx="10618927" cy="57607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50" b="0">
                <a:solidFill>
                  <a:srgbClr val="0F2A44"/>
                </a:solidFill>
                <a:latin typeface="Calibri"/>
              </a:rPr>
              <a:t>Both activities are formative: you do them, you discuss them and you get written feedback, but they carry no marks. The marks for this topic are all in the Checkpoint.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3246120"/>
            <a:ext cx="5428335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13232" y="3392424"/>
            <a:ext cx="513572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Activity 1 — Label the window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3739896"/>
            <a:ext cx="5135727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You are given an unlabelled screenshot of an application window. Name ten interface features and say what each one is for.
Submit the labelled image, or a numbered list matching the numbers on the screenshot.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6431" y="3246120"/>
            <a:ext cx="5428335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2735" y="3392424"/>
            <a:ext cx="513572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Activity 2 — The unfamiliar application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3739896"/>
            <a:ext cx="5135727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Open an application nobody in the class has used. Six tasks: create a file, save it under a given name, change the view, undo a deliberate mistake, find and replace a word, and export or print to PDF.
Done without help — that is what proves the objective.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Activity 2 is the point of the whole lesson: not what you know, but what you can work out.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KNOWLEDGE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Before you move 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Answer these three out loud. If any of them stalls you, go back to that slide.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11057839" cy="896112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68096" y="2103120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68096" y="2130552"/>
            <a:ext cx="31089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43584" y="2011680"/>
            <a:ext cx="1014343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>
                <a:solidFill>
                  <a:srgbClr val="1B222A"/>
                </a:solidFill>
                <a:latin typeface="Calibri"/>
              </a:rPr>
              <a:t>You want to keep the original file untouched and work on a copy. Which command, and at what point?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907791"/>
            <a:ext cx="11057839" cy="896112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68096" y="3182111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68096" y="3209544"/>
            <a:ext cx="31089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43584" y="3090672"/>
            <a:ext cx="1014343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>
                <a:solidFill>
                  <a:srgbClr val="1B222A"/>
                </a:solidFill>
                <a:latin typeface="Calibri"/>
              </a:rPr>
              <a:t>A settings box offers four round buttons and three square boxes. How many of each may you choose?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986783"/>
            <a:ext cx="11057839" cy="896112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8096" y="4261103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68096" y="4288536"/>
            <a:ext cx="31089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43584" y="4169663"/>
            <a:ext cx="1014343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>
                <a:solidFill>
                  <a:srgbClr val="1B222A"/>
                </a:solidFill>
                <a:latin typeface="Calibri"/>
              </a:rPr>
              <a:t>You zoom a document to 200% and print it. Does it print larger? Explain.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The Checkpoint quiz covers all three lessons and gives feedback after every answer.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685800"/>
            <a:ext cx="110578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8FB8DC"/>
                </a:solidFill>
                <a:latin typeface="Calibri"/>
              </a:rPr>
              <a:t>LESSON COMPLETE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051560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FFFFFF"/>
                </a:solidFill>
                <a:latin typeface="Calibri"/>
              </a:rPr>
              <a:t>What to take with you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965960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68096" y="2130552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The window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496312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title bar, ribbon or menus, toolbars, scroll bars, status bar, view and zoom.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3007" y="1965960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434175" y="2130552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The commands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4175" y="2496312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New, Open, Save, Save As, Print, Undo, Redo, Cut, Copy, Paste, Find, Replace — same shortcuts everywhere.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3593591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68096" y="3758183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The dialog box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6" y="4123944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check boxes: as many as you like. Radio buttons: exactly one. Apply keeps the box open.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7" y="3593591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434175" y="3758183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The real skill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4175" y="4123944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not knowing a program, but knowing where every program hides the same things.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59893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8FB8DC"/>
                </a:solidFill>
                <a:latin typeface="Calibri"/>
              </a:rPr>
              <a:t>Next up  ·  Lesson 4: Checkpoint — 25 marks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7C99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