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 Lesson 1 you built a definition. This lesson uses it.</a:t>
            </a:r>
          </a:p>
          <a:p>
            <a:r>
              <a:t>Six categories cover every computing device on earth, from the timer in a microwave to a</a:t>
            </a:r>
          </a:p>
          <a:p>
            <a:r>
              <a:t>machine modelling the climate. The trick is not memorising the six names — it is knowing</a:t>
            </a:r>
          </a:p>
          <a:p>
            <a:r>
              <a:t>which features you compare them on, because that is what lets you classify a device you have</a:t>
            </a:r>
          </a:p>
          <a:p>
            <a:r>
              <a:t>never seen.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objectives, and the second one is where the marks hide.</a:t>
            </a:r>
          </a:p>
          <a:p>
            <a:r>
              <a:t>Anybody can put a device in a box. The Checkpoint asks you to defend the choice, which means</a:t>
            </a:r>
          </a:p>
          <a:p>
            <a:r>
              <a:t>naming the features that put it there. So do not learn the six categories as a list to</a:t>
            </a:r>
          </a:p>
          <a:p>
            <a:r>
              <a:t>recite. Learn the questions that separate them.</a:t>
            </a:r>
          </a:p>
          <a:p>
            <a:r>
              <a:t>The third objective is a table, and the activity in this lesson builds exactly that table.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Six categories, sorted roughly by processing power from smallest to largest.</a:t>
            </a:r>
          </a:p>
          <a:p>
            <a:r>
              <a:t>Embedded is the one people forget, and it is by far the most common. A computer built into</a:t>
            </a:r>
          </a:p>
          <a:p>
            <a:r>
              <a:t>something else, doing one job forever: the timer in a microwave, the braking system in a</a:t>
            </a:r>
          </a:p>
          <a:p>
            <a:r>
              <a:t>car, the smart meter on your wall. It will never run a different program, but it does store</a:t>
            </a:r>
          </a:p>
          <a:p>
            <a:r>
              <a:t>instructions, so it passes our definition from Lesson 1.</a:t>
            </a:r>
          </a:p>
          <a:p>
            <a:r>
              <a:t>Mobile and personal you already know. Server is the one that runs constantly and serves many</a:t>
            </a:r>
          </a:p>
          <a:p>
            <a:r>
              <a:t>users — your school network is one. Mainframe handles huge volumes of transactions</a:t>
            </a:r>
          </a:p>
          <a:p>
            <a:r>
              <a:t>reliably; think banks and airlines. Supercomputer throws thousands of processors at a single</a:t>
            </a:r>
          </a:p>
          <a:p>
            <a:r>
              <a:t>problem, like a climate model.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slide that turns a list of six names into something you can actually use.</a:t>
            </a:r>
          </a:p>
          <a:p>
            <a:r>
              <a:t>Five features. Purpose: one fixed job or many jobs you choose. Processing power, and notice</a:t>
            </a:r>
          </a:p>
          <a:p>
            <a:r>
              <a:t>that the scale is not linear — the gap between a phone and a supercomputer is thousands of</a:t>
            </a:r>
          </a:p>
          <a:p>
            <a:r>
              <a:t>times, not a few. Users at once, which is the single most useful question, because it is what</a:t>
            </a:r>
          </a:p>
          <a:p>
            <a:r>
              <a:t>separates a personal computer from a server. Portability. And cost and ownership: who buys</a:t>
            </a:r>
          </a:p>
          <a:p>
            <a:r>
              <a:t>it and who keeps it running.</a:t>
            </a:r>
          </a:p>
          <a:p>
            <a:r>
              <a:t>Here is the exam habit I want you to build. Whenever you classify a device, say the feature</a:t>
            </a:r>
          </a:p>
          <a:p>
            <a:r>
              <a:t>that decided it. "It feels like a server" earns nothing. "It serves four hundred users at</a:t>
            </a:r>
          </a:p>
          <a:p>
            <a:r>
              <a:t>once, so it is a server" earns the mark.</a:t>
            </a:r>
          </a:p>
          <a:p>
            <a:r>
              <a:t>Try one now: a supermarket till point. Purpose — one fixed job. Users — one at a time.</a:t>
            </a:r>
          </a:p>
          <a:p>
            <a:r>
              <a:t>Portability — bolted to a counter. What is it? Embedded, and you can defend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numbers. Thirty-plus computers in a normal school day. Between fifty and a hundred and</a:t>
            </a:r>
          </a:p>
          <a:p>
            <a:r>
              <a:t>fifty separate computers inside one modern car. And the school server, running twenty-four</a:t>
            </a:r>
          </a:p>
          <a:p>
            <a:r>
              <a:t>seven while nobody watches it.</a:t>
            </a:r>
          </a:p>
          <a:p>
            <a:r>
              <a:t>That car number surprises people every year. Engine management, anti-lock brakes, airbags,</a:t>
            </a:r>
          </a:p>
          <a:p>
            <a:r>
              <a:t>windows, the screen — each one is an embedded computer.</a:t>
            </a:r>
          </a:p>
          <a:p>
            <a:r>
              <a:t>Now do this properly. Between waking up and sitting down here, how many computers did you</a:t>
            </a:r>
          </a:p>
          <a:p>
            <a:r>
              <a:t>use? The alarm on your phone. The geyser timer. The traffic light. The card reader at the</a:t>
            </a:r>
          </a:p>
          <a:p>
            <a:r>
              <a:t>gate. Most learners get to fifteen before they realise they are nowhere near finished.</a:t>
            </a:r>
          </a:p>
          <a:p>
            <a:r>
              <a:t>That count is the Checkpoint marked task, so start noticing now.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Activity one is a table, and I will tell you plainly: build it properly and keep it, because</a:t>
            </a:r>
          </a:p>
          <a:p>
            <a:r>
              <a:t>it is the single most useful page you will have during the Checkpoint.</a:t>
            </a:r>
          </a:p>
          <a:p>
            <a:r>
              <a:t>One row per type, and the five columns from slide four. One real example each — and make it</a:t>
            </a:r>
          </a:p>
          <a:p>
            <a:r>
              <a:t>a device you have actually seen, not one you found in a search.</a:t>
            </a:r>
          </a:p>
          <a:p>
            <a:r>
              <a:t>Activity two is the interesting one. Five devices, and one of them belongs to two categories</a:t>
            </a:r>
          </a:p>
          <a:p>
            <a:r>
              <a:t>at once. That is not a trick; it happens constantly in real life. A smartphone is mobile, but</a:t>
            </a:r>
          </a:p>
          <a:p>
            <a:r>
              <a:t>the chip inside your car's braking system is embedded, and a modern car contains both. When a</a:t>
            </a:r>
          </a:p>
          <a:p>
            <a:r>
              <a:t>device fits two boxes, say both and defend both.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one: the smart meter. One fixed job, one program for life — embedded, and the</a:t>
            </a:r>
          </a:p>
          <a:p>
            <a:r>
              <a:t>feature that decided it is purpose.</a:t>
            </a:r>
          </a:p>
          <a:p>
            <a:r>
              <a:t>Question two is the one I most want you to remember: how many people does it serve at once.</a:t>
            </a:r>
          </a:p>
          <a:p>
            <a:r>
              <a:t>That question separates personal computers from servers faster than anything else on the</a:t>
            </a:r>
          </a:p>
          <a:p>
            <a:r>
              <a:t>list.</a:t>
            </a:r>
          </a:p>
          <a:p>
            <a:r>
              <a:t>Question three is deliberately unfair, and it is the best question on the slide. Argue it</a:t>
            </a:r>
          </a:p>
          <a:p>
            <a:r>
              <a:t>from the definition first — can you load different software onto it? On a modern smart TV,</a:t>
            </a:r>
          </a:p>
          <a:p>
            <a:r>
              <a:t>yes, you can install apps. So it passes. Then classify it, and defend the classification with</a:t>
            </a:r>
          </a:p>
          <a:p>
            <a:r>
              <a:t>a feature. There is a real argument for more than one answer, which is exactly why it is</a:t>
            </a:r>
          </a:p>
          <a:p>
            <a:r>
              <a:t>worth discussing in the forum.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Six categories, and embedded is the one people forget. Classify by feature — purpose, power,</a:t>
            </a:r>
          </a:p>
          <a:p>
            <a:r>
              <a:t>users at once, portability, ownership — and always name the feature that decided it, because</a:t>
            </a:r>
          </a:p>
          <a:p>
            <a:r>
              <a:t>the reason is what carries the mark.</a:t>
            </a:r>
          </a:p>
          <a:p>
            <a:r>
              <a:t>Next is Lesson 3, and it changes subject: from the machines themselves to the applications</a:t>
            </a:r>
          </a:p>
          <a:p>
            <a:r>
              <a:t>you run on them. Specifically, why every application you will ever open already looks</a:t>
            </a:r>
          </a:p>
          <a:p>
            <a:r>
              <a:t>familiar.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1417320"/>
            <a:ext cx="11057839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8FB8DC"/>
                </a:solidFill>
                <a:latin typeface="Calibri"/>
              </a:rPr>
              <a:t>TOPIC 01 · INTRODUCTION TO COMPUTERS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874519"/>
            <a:ext cx="146304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600" b="1">
                <a:solidFill>
                  <a:srgbClr val="2E6EA8"/>
                </a:solidFill>
                <a:latin typeface="Calibri"/>
              </a:rPr>
              <a:t>L2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50008" y="2057400"/>
            <a:ext cx="9229039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>
                <a:solidFill>
                  <a:srgbClr val="FFFFFF"/>
                </a:solidFill>
                <a:latin typeface="Calibri"/>
              </a:rPr>
              <a:t>Types of computers and features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50008" y="3200400"/>
            <a:ext cx="7765999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C8D8E6"/>
                </a:solidFill>
                <a:latin typeface="Calibri"/>
              </a:rPr>
              <a:t>Six categories that cover every computing device on earth, and the five features you compare them on.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4892040"/>
            <a:ext cx="2743200" cy="31750"/>
          </a:xfrm>
          <a:prstGeom prst="rect">
            <a:avLst/>
          </a:prstGeom>
          <a:solidFill>
            <a:srgbClr val="2E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66928" y="512064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9FB6C8"/>
                </a:solidFill>
                <a:latin typeface="Calibri"/>
              </a:rPr>
              <a:t>Lesson 2 of 4 · Two practice activities · Assessed in the Topic 01 Checkpoint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C2410C"/>
                </a:solidFill>
                <a:latin typeface="Calibri"/>
              </a:rPr>
              <a:t>OBJECTIVES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82512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5A6672"/>
                </a:solidFill>
                <a:latin typeface="Calibri"/>
              </a:rPr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13232"/>
            <a:ext cx="1105783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0F2A44"/>
                </a:solidFill>
                <a:latin typeface="Calibri"/>
              </a:rPr>
              <a:t>What you will be able to do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8016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5A6672"/>
                </a:solidFill>
                <a:latin typeface="Calibri"/>
              </a:rPr>
              <a:t>Three things you should be able to do without notes by the end of this lesson.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2208276"/>
            <a:ext cx="5428335" cy="1508760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713232" y="2354580"/>
            <a:ext cx="237744" cy="237744"/>
          </a:xfrm>
          <a:prstGeom prst="roundRect">
            <a:avLst>
              <a:gd name="adj" fmla="val 50000"/>
            </a:avLst>
          </a:prstGeom>
          <a:solidFill>
            <a:srgbClr val="1D6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713232" y="2363724"/>
            <a:ext cx="237744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" y="2354580"/>
            <a:ext cx="480654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0F2A44"/>
                </a:solidFill>
                <a:latin typeface="Calibri"/>
              </a:rPr>
              <a:t>Classify any device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232" y="2702052"/>
            <a:ext cx="5135727" cy="8686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B222A"/>
                </a:solidFill>
                <a:latin typeface="Calibri"/>
              </a:rPr>
              <a:t>Sort it as embedded, mobile, personal, server, mainframe or supercomputer.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96431" y="2208276"/>
            <a:ext cx="5428335" cy="1508760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6342735" y="2354580"/>
            <a:ext cx="237744" cy="237744"/>
          </a:xfrm>
          <a:prstGeom prst="roundRect">
            <a:avLst>
              <a:gd name="adj" fmla="val 50000"/>
            </a:avLst>
          </a:prstGeom>
          <a:solidFill>
            <a:srgbClr val="1D6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342735" y="2363724"/>
            <a:ext cx="237744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71919" y="2354580"/>
            <a:ext cx="480654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0F2A44"/>
                </a:solidFill>
                <a:latin typeface="Calibri"/>
              </a:rPr>
              <a:t>Justify the classification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2735" y="2702052"/>
            <a:ext cx="5135727" cy="8686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B222A"/>
                </a:solidFill>
                <a:latin typeface="Calibri"/>
              </a:rPr>
              <a:t>Defend it by purpose, processing power and the number of simultaneous users.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3918204"/>
            <a:ext cx="5428335" cy="1508760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713232" y="4064508"/>
            <a:ext cx="237744" cy="237744"/>
          </a:xfrm>
          <a:prstGeom prst="roundRect">
            <a:avLst>
              <a:gd name="adj" fmla="val 50000"/>
            </a:avLst>
          </a:prstGeom>
          <a:solidFill>
            <a:srgbClr val="1D6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713232" y="4073652"/>
            <a:ext cx="237744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42416" y="4064508"/>
            <a:ext cx="480654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0F2A44"/>
                </a:solidFill>
                <a:latin typeface="Calibri"/>
              </a:rPr>
              <a:t>Compare features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3232" y="4411980"/>
            <a:ext cx="5135727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B222A"/>
                </a:solidFill>
                <a:latin typeface="Calibri"/>
              </a:rPr>
              <a:t>Set the features of three device types side by side in a table.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8" y="6016752"/>
            <a:ext cx="110578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1D6FB8"/>
                </a:solidFill>
                <a:latin typeface="Calibri"/>
              </a:rPr>
              <a:t>Notice that classifying is not enough on its own: you must be able to defend 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C2410C"/>
                </a:solidFill>
                <a:latin typeface="Calibri"/>
              </a:rPr>
              <a:t>CLASSIFICATION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82512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5A6672"/>
                </a:solidFill>
                <a:latin typeface="Calibri"/>
              </a:rPr>
              <a:t>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13232"/>
            <a:ext cx="1105783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0F2A44"/>
                </a:solidFill>
                <a:latin typeface="Calibri"/>
              </a:rPr>
              <a:t>Not all computers look like computers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664208"/>
            <a:ext cx="3551834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13232" y="1810512"/>
            <a:ext cx="325922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Embedded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2157984"/>
            <a:ext cx="3259226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Built into another device and does one job: a microwave timer, a car braking system, a smart meter.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19930" y="1664208"/>
            <a:ext cx="3551834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466234" y="1810512"/>
            <a:ext cx="325922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Mobile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66234" y="2157984"/>
            <a:ext cx="3259226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Phones, tablets and smartwatches. Touch input, battery powered, always connected.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72932" y="1664208"/>
            <a:ext cx="3551834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8219236" y="1810512"/>
            <a:ext cx="325922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Personal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19236" y="2157984"/>
            <a:ext cx="3259226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Desktops and laptops. General purpose — you choose what software to run.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3739896"/>
            <a:ext cx="3551834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713232" y="3886200"/>
            <a:ext cx="325922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Server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3232" y="4233672"/>
            <a:ext cx="3259226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Runs constantly and serves many users at once: the school network, a website, a game world.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19930" y="3739896"/>
            <a:ext cx="3551834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4466234" y="3886200"/>
            <a:ext cx="325922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Mainframe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66234" y="4233672"/>
            <a:ext cx="3259226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Handles enormous volumes of transactions reliably — banks, airlines, tax systems.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072932" y="3739896"/>
            <a:ext cx="3551834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219236" y="3886200"/>
            <a:ext cx="325922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Supercomputer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19236" y="4233672"/>
            <a:ext cx="3259226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Thousands of processors on one problem: climate models, vaccine research.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" y="6016752"/>
            <a:ext cx="110578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1D6FB8"/>
                </a:solidFill>
                <a:latin typeface="Calibri"/>
              </a:rPr>
              <a:t>Sorted roughly by processing power, from the smallest to the largest.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C2410C"/>
                </a:solidFill>
                <a:latin typeface="Calibri"/>
              </a:rPr>
              <a:t>COMPARISON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82512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5A6672"/>
                </a:solidFill>
                <a:latin typeface="Calibri"/>
              </a:rPr>
              <a:t>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13232"/>
            <a:ext cx="1105783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0F2A44"/>
                </a:solidFill>
                <a:latin typeface="Calibri"/>
              </a:rPr>
              <a:t>The five features that separate them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8016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5A6672"/>
                </a:solidFill>
                <a:latin typeface="Calibri"/>
              </a:rPr>
              <a:t>These are the columns of the table you are about to build — and the reasons you give when you defend a classification.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2857500"/>
            <a:ext cx="2050633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13232" y="3003804"/>
            <a:ext cx="175802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Purpose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3351276"/>
            <a:ext cx="1758025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One fixed job, or many jobs you choose? Embedded devices do one thing forever; a laptop does whatever you install.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18729" y="2857500"/>
            <a:ext cx="2050633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2965033" y="3003804"/>
            <a:ext cx="1758025" cy="49377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Processing power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65033" y="3570732"/>
            <a:ext cx="1758025" cy="101498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How much work per second. It climbs steeply: a smart meter, a phone and a supercomputer are not on the same scale.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70530" y="2857500"/>
            <a:ext cx="2050633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5216834" y="3003804"/>
            <a:ext cx="175802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Users at once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16834" y="3351276"/>
            <a:ext cx="1758025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One person, or thousands? This single question separates personal computers from servers and mainframes.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22332" y="2857500"/>
            <a:ext cx="2050633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7468636" y="3003804"/>
            <a:ext cx="175802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Portability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68636" y="3351276"/>
            <a:ext cx="1758025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Carried in a pocket, moved between rooms, or bolted into a cooled room it never leaves.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574133" y="2857500"/>
            <a:ext cx="2050633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9720437" y="3003804"/>
            <a:ext cx="1758025" cy="49377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Cost and ownership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720437" y="3570732"/>
            <a:ext cx="1758025" cy="101498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Bought by a person, by a school, or by a national institution — and who maintains it.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8" y="6016752"/>
            <a:ext cx="110578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1D6FB8"/>
                </a:solidFill>
                <a:latin typeface="Calibri"/>
              </a:rPr>
              <a:t>When you classify a device, name the feature that decided it. "It feels like a server" is not a reason; "it serves 400 users at once" is.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C2410C"/>
                </a:solidFill>
                <a:latin typeface="Calibri"/>
              </a:rPr>
              <a:t>CONTEXT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82512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5A6672"/>
                </a:solidFill>
                <a:latin typeface="Calibri"/>
              </a:rPr>
              <a:t>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13232"/>
            <a:ext cx="1105783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0F2A44"/>
                </a:solidFill>
                <a:latin typeface="Calibri"/>
              </a:rPr>
              <a:t>Where you already meet computers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426464"/>
            <a:ext cx="3551834" cy="1143000"/>
          </a:xfrm>
          <a:prstGeom prst="roundRect">
            <a:avLst>
              <a:gd name="adj" fmla="val 4000"/>
            </a:avLst>
          </a:prstGeom>
          <a:solidFill>
            <a:srgbClr val="0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694944" y="1554480"/>
            <a:ext cx="329580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Calibri"/>
              </a:rPr>
              <a:t>30+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94944" y="2066543"/>
            <a:ext cx="329580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C8D8E6"/>
                </a:solidFill>
                <a:latin typeface="Calibri"/>
              </a:rPr>
              <a:t>computers a typical learner interacts with in a single school day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19930" y="1426464"/>
            <a:ext cx="3551834" cy="1143000"/>
          </a:xfrm>
          <a:prstGeom prst="roundRect">
            <a:avLst>
              <a:gd name="adj" fmla="val 4000"/>
            </a:avLst>
          </a:prstGeom>
          <a:solidFill>
            <a:srgbClr val="0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447946" y="1554480"/>
            <a:ext cx="329580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Calibri"/>
              </a:rPr>
              <a:t>50–150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47946" y="2066543"/>
            <a:ext cx="329580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C8D8E6"/>
                </a:solidFill>
                <a:latin typeface="Calibri"/>
              </a:rPr>
              <a:t>separate computers inside one modern car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72932" y="1426464"/>
            <a:ext cx="3551834" cy="1143000"/>
          </a:xfrm>
          <a:prstGeom prst="roundRect">
            <a:avLst>
              <a:gd name="adj" fmla="val 4000"/>
            </a:avLst>
          </a:prstGeom>
          <a:solidFill>
            <a:srgbClr val="0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8200948" y="1554480"/>
            <a:ext cx="329580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Calibri"/>
              </a:rPr>
              <a:t>24/7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00948" y="2066543"/>
            <a:ext cx="329580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C8D8E6"/>
                </a:solidFill>
                <a:latin typeface="Calibri"/>
              </a:rPr>
              <a:t>the school server keeps running while nobody is watching it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2843784"/>
            <a:ext cx="5400903" cy="2962655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749808" y="3008376"/>
            <a:ext cx="5035143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0F2A44"/>
                </a:solidFill>
                <a:latin typeface="Calibri"/>
              </a:rPr>
              <a:t>At school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9808" y="3392424"/>
            <a:ext cx="5035143" cy="227685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50" b="0">
                <a:solidFill>
                  <a:srgbClr val="1B222A"/>
                </a:solidFill>
                <a:latin typeface="Calibri"/>
              </a:rPr>
              <a:t>Attendance registers, the library catalogue, the projector, your marks. Most of them you never think of as computers at all.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23863" y="2843784"/>
            <a:ext cx="5400903" cy="2962655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6406743" y="3008376"/>
            <a:ext cx="5035143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0F2A44"/>
                </a:solidFill>
                <a:latin typeface="Calibri"/>
              </a:rPr>
              <a:t>At home and in town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6743" y="3392424"/>
            <a:ext cx="5035143" cy="227685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50" b="0">
                <a:solidFill>
                  <a:srgbClr val="1B222A"/>
                </a:solidFill>
                <a:latin typeface="Calibri"/>
              </a:rPr>
              <a:t>Streaming, banking apps, the geyser timer, a smart TV, load-shedding schedules. Traffic lights, till points, fuel pumps, the ATM, security cameras.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016752"/>
            <a:ext cx="110578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1D6FB8"/>
                </a:solidFill>
                <a:latin typeface="Calibri"/>
              </a:rPr>
              <a:t>Count the computers you personally used before arriving at school this morning.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C2410C"/>
                </a:solidFill>
                <a:latin typeface="Calibri"/>
              </a:rPr>
              <a:t>PRACTICE ACTIVITIES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82512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5A6672"/>
                </a:solidFill>
                <a:latin typeface="Calibri"/>
              </a:rPr>
              <a:t>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13232"/>
            <a:ext cx="1105783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0F2A44"/>
                </a:solidFill>
                <a:latin typeface="Calibri"/>
              </a:rPr>
              <a:t>What you do in this lesson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426464"/>
            <a:ext cx="11057839" cy="868680"/>
          </a:xfrm>
          <a:prstGeom prst="roundRect">
            <a:avLst>
              <a:gd name="adj" fmla="val 4000"/>
            </a:avLst>
          </a:prstGeom>
          <a:solidFill>
            <a:srgbClr val="E8F1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86384" y="1572768"/>
            <a:ext cx="10618927" cy="57607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450" b="0">
                <a:solidFill>
                  <a:srgbClr val="0F2A44"/>
                </a:solidFill>
                <a:latin typeface="Calibri"/>
              </a:rPr>
              <a:t>Both activities are formative: you do them, you discuss them and you get written feedback, but they carry no marks. The marks for this topic are all in the Checkpoint.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3246120"/>
            <a:ext cx="5428335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713232" y="3392424"/>
            <a:ext cx="5135727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Activity 1 — Six types, six features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3739896"/>
            <a:ext cx="5135727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Build a comparison table with one row per type: purpose, processing power, typical number of users, portability, and one real example each.
The features are the point of this lesson, so they must appear explicitly.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96431" y="3246120"/>
            <a:ext cx="5428335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42735" y="3392424"/>
            <a:ext cx="5135727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Activity 2 — The odd one out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2735" y="3739896"/>
            <a:ext cx="5135727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You are given five devices. Classify each one, then identify the one device that belongs to two categories at once and explain why.
A written answer, not multiple choice.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6928" y="6016752"/>
            <a:ext cx="110578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1D6FB8"/>
                </a:solidFill>
                <a:latin typeface="Calibri"/>
              </a:rPr>
              <a:t>Neither activity is marked — but Activity 1 is the table you will want beside you during the Checkpoint.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C2410C"/>
                </a:solidFill>
                <a:latin typeface="Calibri"/>
              </a:rPr>
              <a:t>KNOWLEDGE CHECK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82512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5A6672"/>
                </a:solidFill>
                <a:latin typeface="Calibri"/>
              </a:rPr>
              <a:t>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13232"/>
            <a:ext cx="1105783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0F2A44"/>
                </a:solidFill>
                <a:latin typeface="Calibri"/>
              </a:rPr>
              <a:t>Before you move 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8016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5A6672"/>
                </a:solidFill>
                <a:latin typeface="Calibri"/>
              </a:rPr>
              <a:t>Answer these three out loud. If any of them stalls you, go back to that slide.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828800"/>
            <a:ext cx="11057839" cy="896112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768096" y="2103120"/>
            <a:ext cx="310896" cy="310896"/>
          </a:xfrm>
          <a:prstGeom prst="roundRect">
            <a:avLst>
              <a:gd name="adj" fmla="val 50000"/>
            </a:avLst>
          </a:prstGeom>
          <a:solidFill>
            <a:srgbClr val="1D6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768096" y="2130552"/>
            <a:ext cx="31089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43584" y="2011680"/>
            <a:ext cx="10143439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400" b="0">
                <a:solidFill>
                  <a:srgbClr val="1B222A"/>
                </a:solidFill>
                <a:latin typeface="Calibri"/>
              </a:rPr>
              <a:t>A smart electricity meter runs the same program for its whole life. Which category does it belong to, and which feature decided it?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2907791"/>
            <a:ext cx="11057839" cy="896112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768096" y="3182111"/>
            <a:ext cx="310896" cy="310896"/>
          </a:xfrm>
          <a:prstGeom prst="roundRect">
            <a:avLst>
              <a:gd name="adj" fmla="val 50000"/>
            </a:avLst>
          </a:prstGeom>
          <a:solidFill>
            <a:srgbClr val="1D6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768096" y="3209544"/>
            <a:ext cx="31089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43584" y="3090672"/>
            <a:ext cx="10143439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400" b="0">
                <a:solidFill>
                  <a:srgbClr val="1B222A"/>
                </a:solidFill>
                <a:latin typeface="Calibri"/>
              </a:rPr>
              <a:t>What single question most reliably separates a personal computer from a server?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3986783"/>
            <a:ext cx="11057839" cy="896112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768096" y="4261103"/>
            <a:ext cx="310896" cy="310896"/>
          </a:xfrm>
          <a:prstGeom prst="roundRect">
            <a:avLst>
              <a:gd name="adj" fmla="val 50000"/>
            </a:avLst>
          </a:prstGeom>
          <a:solidFill>
            <a:srgbClr val="1D6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768096" y="4288536"/>
            <a:ext cx="31089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43584" y="4169663"/>
            <a:ext cx="10143439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400" b="0">
                <a:solidFill>
                  <a:srgbClr val="1B222A"/>
                </a:solidFill>
                <a:latin typeface="Calibri"/>
              </a:rPr>
              <a:t>Is a smart TV a computer? Argue it from the definition in Lesson 1, then classify it.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6016752"/>
            <a:ext cx="110578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1D6FB8"/>
                </a:solidFill>
                <a:latin typeface="Calibri"/>
              </a:rPr>
              <a:t>The Checkpoint quiz covers all three lessons and gives feedback after every answer.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685800"/>
            <a:ext cx="11057839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8FB8DC"/>
                </a:solidFill>
                <a:latin typeface="Calibri"/>
              </a:rPr>
              <a:t>LESSON COMPLETE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051560"/>
            <a:ext cx="1105783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FFFFFF"/>
                </a:solidFill>
                <a:latin typeface="Calibri"/>
              </a:rPr>
              <a:t>What to take with you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965960"/>
            <a:ext cx="5391759" cy="1371600"/>
          </a:xfrm>
          <a:prstGeom prst="roundRect">
            <a:avLst>
              <a:gd name="adj" fmla="val 4000"/>
            </a:avLst>
          </a:prstGeom>
          <a:solidFill>
            <a:srgbClr val="1A3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68096" y="2130552"/>
            <a:ext cx="498942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7FB2DF"/>
                </a:solidFill>
                <a:latin typeface="Calibri"/>
              </a:rPr>
              <a:t>Six categories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2496312"/>
            <a:ext cx="4989423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50" b="0">
                <a:solidFill>
                  <a:srgbClr val="FFFFFF"/>
                </a:solidFill>
                <a:latin typeface="Calibri"/>
              </a:rPr>
              <a:t>embedded, mobile, personal, server, mainframe, supercomputer.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33007" y="1965960"/>
            <a:ext cx="5391759" cy="1371600"/>
          </a:xfrm>
          <a:prstGeom prst="roundRect">
            <a:avLst>
              <a:gd name="adj" fmla="val 4000"/>
            </a:avLst>
          </a:prstGeom>
          <a:solidFill>
            <a:srgbClr val="1A3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434175" y="2130552"/>
            <a:ext cx="498942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7FB2DF"/>
                </a:solidFill>
                <a:latin typeface="Calibri"/>
              </a:rPr>
              <a:t>Embedded is everywhere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34175" y="2496312"/>
            <a:ext cx="4989423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50" b="0">
                <a:solidFill>
                  <a:srgbClr val="FFFFFF"/>
                </a:solidFill>
                <a:latin typeface="Calibri"/>
              </a:rPr>
              <a:t>the category people forget, and by far the most common.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8" y="3593591"/>
            <a:ext cx="5391759" cy="1371600"/>
          </a:xfrm>
          <a:prstGeom prst="roundRect">
            <a:avLst>
              <a:gd name="adj" fmla="val 4000"/>
            </a:avLst>
          </a:prstGeom>
          <a:solidFill>
            <a:srgbClr val="1A3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768096" y="3758183"/>
            <a:ext cx="498942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7FB2DF"/>
                </a:solidFill>
                <a:latin typeface="Calibri"/>
              </a:rPr>
              <a:t>Classify by feature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8096" y="4123944"/>
            <a:ext cx="4989423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50" b="0">
                <a:solidFill>
                  <a:srgbClr val="FFFFFF"/>
                </a:solidFill>
                <a:latin typeface="Calibri"/>
              </a:rPr>
              <a:t>purpose, power, users at once, portability, ownership.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33007" y="3593591"/>
            <a:ext cx="5391759" cy="1371600"/>
          </a:xfrm>
          <a:prstGeom prst="roundRect">
            <a:avLst>
              <a:gd name="adj" fmla="val 4000"/>
            </a:avLst>
          </a:prstGeom>
          <a:solidFill>
            <a:srgbClr val="1A3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6434175" y="3758183"/>
            <a:ext cx="498942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7FB2DF"/>
                </a:solidFill>
                <a:latin typeface="Calibri"/>
              </a:rPr>
              <a:t>Defend the choice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34175" y="4123944"/>
            <a:ext cx="4989423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50" b="0">
                <a:solidFill>
                  <a:srgbClr val="FFFFFF"/>
                </a:solidFill>
                <a:latin typeface="Calibri"/>
              </a:rPr>
              <a:t>name the feature that decided it — the reason carries the mark.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8" y="598932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8FB8DC"/>
                </a:solidFill>
                <a:latin typeface="Calibri"/>
              </a:rPr>
              <a:t>Next up  ·  Lesson 3: Standard features of applications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27487" y="6382512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5A7C99"/>
                </a:solidFill>
                <a:latin typeface="Calibri"/>
              </a:rPr>
              <a:t>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