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to the first lesson of the course. Before we start, a warning about the word</a:t>
            </a:r>
          </a:p>
          <a:p>
            <a:r>
              <a:t>"computer". Most of you are picturing a laptop. By the end of this topic you will have</a:t>
            </a:r>
          </a:p>
          <a:p>
            <a:r>
              <a:t>counted about thirty computers you used before breakfast, and not one of them was a laptop.</a:t>
            </a:r>
          </a:p>
          <a:p>
            <a:r>
              <a:t>That is the point: to replace a picture with a definition.</a:t>
            </a:r>
          </a:p>
          <a:p>
            <a:r>
              <a:t>This lesson has three ideas — what a computer is, the difference between data and</a:t>
            </a:r>
          </a:p>
          <a:p>
            <a:r>
              <a:t>information, and the five parts of a computer system — and two activities. Nothing here is</a:t>
            </a:r>
          </a:p>
          <a:p>
            <a:r>
              <a:t>marked. The marks come at the Checkpoint at the end of the topic.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these three out loud now, and read them again before the Checkpoint. Notice the verbs:</a:t>
            </a:r>
          </a:p>
          <a:p>
            <a:r>
              <a:t>define, separate, identify. Every one of them is something you do, not something you feel.</a:t>
            </a:r>
          </a:p>
          <a:p>
            <a:r>
              <a:t>"Understand computers" is not on this list, because neither you nor I could tell when you</a:t>
            </a:r>
          </a:p>
          <a:p>
            <a:r>
              <a:t>had finished.</a:t>
            </a:r>
          </a:p>
          <a:p>
            <a:r>
              <a:t>The Checkpoint quiz tests exactly these and nothing else. If you can do all three without</a:t>
            </a:r>
          </a:p>
          <a:p>
            <a:r>
              <a:t>notes, you are ready.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Here is the definition, and I want you to notice how much work each part of it does.</a:t>
            </a:r>
          </a:p>
          <a:p>
            <a:r>
              <a:t>"Accepts data" — something has to go in. "Follows stored instructions" — this is the</a:t>
            </a:r>
          </a:p>
          <a:p>
            <a:r>
              <a:t>critical phrase, and it is where most devices fail the test. "Produces a result" — something</a:t>
            </a:r>
          </a:p>
          <a:p>
            <a:r>
              <a:t>comes out. "Can store that result" — it survives.</a:t>
            </a:r>
          </a:p>
          <a:p>
            <a:r>
              <a:t>Now apply it to a pocket calculator. It accepts data, it processes, it outputs. But you</a:t>
            </a:r>
          </a:p>
          <a:p>
            <a:r>
              <a:t>cannot load a different program into it. The instructions are wired in. So it fails on</a:t>
            </a:r>
          </a:p>
          <a:p>
            <a:r>
              <a:t>stored instructions, and it is not a computer.</a:t>
            </a:r>
          </a:p>
          <a:p>
            <a:r>
              <a:t>The four qualities underneath are what makes computers useful. Pay attention to the last</a:t>
            </a:r>
          </a:p>
          <a:p>
            <a:r>
              <a:t>one: reliable does not mean correct. A computer will repeat your mistake a billion times</a:t>
            </a:r>
          </a:p>
          <a:p>
            <a:r>
              <a:t>without ever getting bored enough to question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People use these two words as if they mean the same thing. They do not, and the difference</a:t>
            </a:r>
          </a:p>
          <a:p>
            <a:r>
              <a:t>is worth marks.</a:t>
            </a:r>
          </a:p>
          <a:p>
            <a:r>
              <a:t>Look at the numbers on the left: eighteen, twenty-one, nineteen, thirty-four. Do they mean</a:t>
            </a:r>
          </a:p>
          <a:p>
            <a:r>
              <a:t>anything? No. They are data — raw facts with no context. Now look right: "average class age,</a:t>
            </a:r>
          </a:p>
          <a:p>
            <a:r>
              <a:t>twenty-one point five years". Same numbers, processed and given context. Now it is</a:t>
            </a:r>
          </a:p>
          <a:p>
            <a:r>
              <a:t>information, and you can act on it.</a:t>
            </a:r>
          </a:p>
          <a:p>
            <a:r>
              <a:t>The four steps along the bottom are the journey between them. Collect, process, present,</a:t>
            </a:r>
          </a:p>
          <a:p>
            <a:r>
              <a:t>decide. Notice that the last step is a human one — the whole point of turning data into</a:t>
            </a:r>
          </a:p>
          <a:p>
            <a:r>
              <a:t>information is that somebody can then decide something.</a:t>
            </a:r>
          </a:p>
          <a:p>
            <a:r>
              <a:t>The rule of thumb is the one to memorise: data answers "what was recorded", information</a:t>
            </a:r>
          </a:p>
          <a:p>
            <a:r>
              <a:t>answers "so what".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most people to list the parts of a computer system and they will say hardware and</a:t>
            </a:r>
          </a:p>
          <a:p>
            <a:r>
              <a:t>software and stop. There are five, and the last two are the ones that fail.</a:t>
            </a:r>
          </a:p>
          <a:p>
            <a:r>
              <a:t>Hardware, software, data — those are the obvious three. Then people: the users and the</a:t>
            </a:r>
          </a:p>
          <a:p>
            <a:r>
              <a:t>technicians. Then procedures: the rules for logging in, backing up, reporting a fault.</a:t>
            </a:r>
          </a:p>
          <a:p>
            <a:r>
              <a:t>Here is why this matters, and it is a favourite exam scenario. A school buys two hundred</a:t>
            </a:r>
          </a:p>
          <a:p>
            <a:r>
              <a:t>tablets and nothing improves. The hardware is new, the software is fine. What was ignored?</a:t>
            </a:r>
          </a:p>
          <a:p>
            <a:r>
              <a:t>Nobody trained the people and nobody wrote the procedures. That is a system failure, not a</a:t>
            </a:r>
          </a:p>
          <a:p>
            <a:r>
              <a:t>computer failure.</a:t>
            </a:r>
          </a:p>
          <a:p>
            <a:r>
              <a:t>Remember this slide when you get to the Checkpoint quiz.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activities, neither of them marked, and I want to be honest about why.</a:t>
            </a:r>
          </a:p>
          <a:p>
            <a:r>
              <a:t>The moment an activity carries marks, you start protecting your mark instead of testing your</a:t>
            </a:r>
          </a:p>
          <a:p>
            <a:r>
              <a:t>understanding. These are here so you can be wrong cheaply. You will get written feedback on</a:t>
            </a:r>
          </a:p>
          <a:p>
            <a:r>
              <a:t>both, and what you learn shows up in the Checkpoint, which is where the marks are.</a:t>
            </a:r>
          </a:p>
          <a:p>
            <a:r>
              <a:t>Activity one: the definition defence. Do not choose an easy device. Choose the one that</a:t>
            </a:r>
          </a:p>
          <a:p>
            <a:r>
              <a:t>genuinely puzzles you — a smart TV, a fitness band, a modern washing machine — and argue</a:t>
            </a:r>
          </a:p>
          <a:p>
            <a:r>
              <a:t>both sides using the definition from slide three.</a:t>
            </a:r>
          </a:p>
          <a:p>
            <a:r>
              <a:t>Activity two takes real numbers from your own day and walks them along the collect, process,</a:t>
            </a:r>
          </a:p>
          <a:p>
            <a:r>
              <a:t>present, decide chain from slide four.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questions, and answer them out loud rather than in your head. Saying it out loud is</a:t>
            </a:r>
          </a:p>
          <a:p>
            <a:r>
              <a:t>how you find out whether you actually know it.</a:t>
            </a:r>
          </a:p>
          <a:p>
            <a:r>
              <a:t>Question one goes back to slide three: the calculator. Question two is the data and</a:t>
            </a:r>
          </a:p>
          <a:p>
            <a:r>
              <a:t>information distinction from slide four — and notice the trap in the wording, because your</a:t>
            </a:r>
          </a:p>
          <a:p>
            <a:r>
              <a:t>friend used the wrong word. Question three is the five parts from slide five.</a:t>
            </a:r>
          </a:p>
          <a:p>
            <a:r>
              <a:t>If any of the three stalls you, go back to that slide now, while it is cheap. The Checkpoint</a:t>
            </a:r>
          </a:p>
          <a:p>
            <a:r>
              <a:t>quiz at the end of the topic gives you feedback after every single answer and you may retake</a:t>
            </a:r>
          </a:p>
          <a:p>
            <a:r>
              <a:t>it as often as you want.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things to take with you.</a:t>
            </a:r>
          </a:p>
          <a:p>
            <a:r>
              <a:t>A computer accepts data, follows stored instructions, produces output and stores the result.</a:t>
            </a:r>
          </a:p>
          <a:p>
            <a:r>
              <a:t>Data becomes information only once it has been processed and given context. A system is five</a:t>
            </a:r>
          </a:p>
          <a:p>
            <a:r>
              <a:t>parts, not two. And the quick test: if you cannot change what it does by loading different</a:t>
            </a:r>
          </a:p>
          <a:p>
            <a:r>
              <a:t>software, it is not a computer.</a:t>
            </a:r>
          </a:p>
          <a:p>
            <a:r>
              <a:t>Next is Lesson 2, where we take that definition and use it to sort every computing device</a:t>
            </a:r>
          </a:p>
          <a:p>
            <a:r>
              <a:t>you will ever meet into six categories.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TOPIC 01 · INTRODUCTION TO COMPUTERS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874519"/>
            <a:ext cx="14630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>
                <a:solidFill>
                  <a:srgbClr val="2E6EA8"/>
                </a:solidFill>
                <a:latin typeface="Calibri"/>
              </a:rPr>
              <a:t>L1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0008" y="2057400"/>
            <a:ext cx="9229039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Calibri"/>
              </a:rPr>
              <a:t>What is a computer?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0008" y="3200400"/>
            <a:ext cx="776599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C8D8E6"/>
                </a:solidFill>
                <a:latin typeface="Calibri"/>
              </a:rPr>
              <a:t>Replace the picture in your head with a definition you can defend — and then find out why the numbers on a page are not yet information.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4892040"/>
            <a:ext cx="2743200" cy="31750"/>
          </a:xfrm>
          <a:prstGeom prst="rect">
            <a:avLst/>
          </a:prstGeom>
          <a:solidFill>
            <a:srgbClr val="2E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512064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8"/>
                </a:solidFill>
                <a:latin typeface="Calibri"/>
              </a:rPr>
              <a:t>Lesson 1 of 4 · Two practice activities · Assessed in the Topic 01 Checkpoint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will be able to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Three things you should be able to do without notes by the end of this lesson.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208276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13232" y="235458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236372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235458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Define a computer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702052"/>
            <a:ext cx="5135727" cy="8686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Explain in your own words what makes a device a computer, and give three examples that are not laptops.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2208276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6342735" y="235458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2735" y="236372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1919" y="235458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Separate data and information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2702052"/>
            <a:ext cx="5135727" cy="8686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Explain the difference using an example from your own school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918204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13232" y="406450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13232" y="4073652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" y="4064508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Identify the five parts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4411980"/>
            <a:ext cx="5135727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Name the five parts of a computer system and explain why people and procedures count as parts.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These three are what the Checkpoint quiz measures for this lesson.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DEFINITION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So what is a computer?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11057839" cy="868680"/>
          </a:xfrm>
          <a:prstGeom prst="roundRect">
            <a:avLst>
              <a:gd name="adj" fmla="val 4000"/>
            </a:avLst>
          </a:prstGeom>
          <a:solidFill>
            <a:srgbClr val="E8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86384" y="1572768"/>
            <a:ext cx="10618927" cy="57607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50" b="0">
                <a:solidFill>
                  <a:srgbClr val="0F2A44"/>
                </a:solidFill>
                <a:latin typeface="Calibri"/>
              </a:rPr>
              <a:t>A computer is an electronic device that accepts data, follows a set of stored instructions to process it, produces a result, and can store that result for later.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811780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2958084"/>
            <a:ext cx="23209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Programmable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305556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You can change what it does by loading different software.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1679" y="2811780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27983" y="2958084"/>
            <a:ext cx="23209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Accurate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7983" y="3305556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It repeats the same operation millions of times without drifting.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6431" y="2811780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2735" y="2958084"/>
            <a:ext cx="23209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Fast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305556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A modern chip performs billions of simple operations each second.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11183" y="2811780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157487" y="2958084"/>
            <a:ext cx="23209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Reliable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57487" y="3305556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It does exactly what it is told — including the wrong thing.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184648"/>
            <a:ext cx="11057839" cy="713232"/>
          </a:xfrm>
          <a:prstGeom prst="roundRect">
            <a:avLst>
              <a:gd name="adj" fmla="val 4000"/>
            </a:avLst>
          </a:prstGeom>
          <a:solidFill>
            <a:srgbClr val="FD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86384" y="5303520"/>
            <a:ext cx="10618927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C2410C"/>
                </a:solidFill>
                <a:latin typeface="Calibri"/>
              </a:rPr>
              <a:t>The four words that matter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5559552"/>
            <a:ext cx="1061892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Electronic — runs on power and circuits · Stored instructions — the program can change · Processes — it acts on the data · Storage — the result survives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A calculator follows instructions but cannot store a program, so it is not a computer.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CORE 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Data is not information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5400903" cy="146304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572768"/>
            <a:ext cx="50351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F2A44"/>
                </a:solidFill>
                <a:latin typeface="Calibri"/>
              </a:rPr>
              <a:t>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920240"/>
            <a:ext cx="503514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B222A"/>
                </a:solidFill>
                <a:latin typeface="Calibri"/>
              </a:rPr>
              <a:t>Raw, unorganised facts. On their own they carry no meaning.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14016"/>
            <a:ext cx="50351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D6FB8"/>
                </a:solidFill>
                <a:latin typeface="Calibri"/>
              </a:rPr>
              <a:t>18  21  19  34  17  20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23863" y="1426464"/>
            <a:ext cx="5400903" cy="146304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406743" y="1572768"/>
            <a:ext cx="50351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F2A44"/>
                </a:solidFill>
                <a:latin typeface="Calibri"/>
              </a:rPr>
              <a:t>Information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6743" y="1920240"/>
            <a:ext cx="503514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B222A"/>
                </a:solidFill>
                <a:latin typeface="Calibri"/>
              </a:rPr>
              <a:t>Data that has been processed, organised and given context, so it can be used to decide something.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6743" y="2414016"/>
            <a:ext cx="50351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D6FB8"/>
                </a:solidFill>
                <a:latin typeface="Calibri"/>
              </a:rPr>
              <a:t>"Average class age: 21.5 years"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13232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13232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Collect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Gather the raw facts from a form, a sensor or a survey.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81679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3527983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3527983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57167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Process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7983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Sort, count, average, filter — do something to the numbers.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6431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342735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342735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1919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Present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2735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Show it as a sentence, a chart or a table someone can read.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11183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9157487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157487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86671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Decide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57487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Use it to act: who to contact, what to change, what to buy.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Rule of thumb: data answers "what was recorded?", information answers "so what?"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SYSTEM THINKING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A computer system has five parts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Take away any one of them and the system stops being useful.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Hardware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The physical parts you can touch: screen, keyboard, chips, cables.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18729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965033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Software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65033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The instructions that tell the hardware what to do.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70530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216834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6834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The facts that go in and the information that comes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22332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468636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People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68636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The users, and the technicians who keep it running.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574133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720437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Procedures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20437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The rules: how to log in, back up, and report a fault.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Most people name only the first two — that is why so many "computer problems" are really people-and-procedure problems.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PRACTICE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do in this lesson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11057839" cy="868680"/>
          </a:xfrm>
          <a:prstGeom prst="roundRect">
            <a:avLst>
              <a:gd name="adj" fmla="val 4000"/>
            </a:avLst>
          </a:prstGeom>
          <a:solidFill>
            <a:srgbClr val="E8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86384" y="1572768"/>
            <a:ext cx="10618927" cy="57607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50" b="0">
                <a:solidFill>
                  <a:srgbClr val="0F2A44"/>
                </a:solidFill>
                <a:latin typeface="Calibri"/>
              </a:rPr>
              <a:t>Both activities are formative: you do them, you discuss them and you get written feedback, but they carry no marks. The marks for this topic are all in the Checkpoint.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1 — The definition defence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Write a one-sentence definition of a computer. Then name one device you are not sure about, and argue both sides of the case in three sentences.
Post it in the Discussion forum and reply to one classmate.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6431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2735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2 — From data to information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Collect one real set of raw figures from the school day: marks, temperatures, arrival times. Process them into one sentence of information, and state what decision that sentence would support.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Neither activity is marked. They exist so you find out what you cannot yet explain.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KNOWLEDGE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Before you move 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Answer these three out loud. If any of them stalls you, go back to that slide.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68096" y="2103120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68096" y="2130552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3584" y="2011680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Why is a basic pocket calculator not classed as a computer, even though it processes numbers?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907791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68096" y="3182111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209544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3584" y="3090672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Your friend says "I collected lots of information in my survey." What have they actually collected, and what would turn it into information?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86783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8096" y="4261103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68096" y="4288536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43584" y="4169663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A school buys 200 new tablets and nothing improves. Which two parts of the computer system were probably ignored?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 Checkpoint quiz covers all three lessons and gives feedback after every answer.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68580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LESSON COMPLETE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51560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FFFFF"/>
                </a:solidFill>
                <a:latin typeface="Calibri"/>
              </a:rPr>
              <a:t>What to take with you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68096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A computer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accepts data, follows stored instructions, produces output and stores the result.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3007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434175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Data vs information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4175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raw facts become information only once they are processed and given context.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A system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is hardware, software, data, people and procedures — not just the box.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7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34175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The test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if you cannot change what it does by loading different software, it is not a computer.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9893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8FB8DC"/>
                </a:solidFill>
                <a:latin typeface="Calibri"/>
              </a:rPr>
              <a:t>Next up  ·  Lesson 2: Types of computers and features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7C99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