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Welcome to the last module. This one is about the parts you can hold.</a:t>
            </a:r>
          </a:p>
          <a:p>
            <a:r>
              <a:t>Here is the promise of this module, and it is a big one: by the end of it you will be able</a:t>
            </a:r>
          </a:p>
          <a:p>
            <a:r>
              <a:t>to pick up a component you have never seen in your life and say what it does. Not because</a:t>
            </a:r>
          </a:p>
          <a:p>
            <a:r>
              <a:t>you memorised a catalogue, but because there are only four jobs any component can do, and</a:t>
            </a:r>
          </a:p>
          <a:p>
            <a:r>
              <a:t>you already know what they are from Module 1.</a:t>
            </a:r>
          </a:p>
          <a:p>
            <a:r>
              <a:t>Four hours, and it finishes with the assignment that pulls the whole course together —</a:t>
            </a:r>
          </a:p>
          <a:p>
            <a:r>
              <a:t>recommending a real computer against a real budget.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final assignment, twenty-five marks, due at the end of week eight. It is the biggest of</a:t>
            </a:r>
          </a:p>
          <a:p>
            <a:r>
              <a:t>the three because it pulls the whole course together.</a:t>
            </a:r>
          </a:p>
          <a:p>
            <a:r>
              <a:t>Three real machines currently on sale — real adverts, real prices, in rand. Build the</a:t>
            </a:r>
          </a:p>
          <a:p>
            <a:r>
              <a:t>comparison table: processor, cores, RAM, storage type and size, screen, price.</a:t>
            </a:r>
          </a:p>
          <a:p>
            <a:r>
              <a:t>Then translate. This is where the marks are. Do not copy the figures across; say what each</a:t>
            </a:r>
          </a:p>
          <a:p>
            <a:r>
              <a:t>one means for this learner's daily work. "Eight gigabytes of RAM" earns nothing. "Eight</a:t>
            </a:r>
          </a:p>
          <a:p>
            <a:r>
              <a:t>gigabytes means she can keep a browser, a document and a photo editor open without the</a:t>
            </a:r>
          </a:p>
          <a:p>
            <a:r>
              <a:t>machine slowing down" earns the mark.</a:t>
            </a:r>
          </a:p>
          <a:p>
            <a:r>
              <a:t>Then recommend one in five sentences, and name the trade-off you accepted. There is no</a:t>
            </a:r>
          </a:p>
          <a:p>
            <a:r>
              <a:t>perfect machine at twelve thousand rand. You gave something up. Say what it was and why it</a:t>
            </a:r>
          </a:p>
          <a:p>
            <a:r>
              <a:t>was the right thing to give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questions, out loud.</a:t>
            </a:r>
          </a:p>
          <a:p>
            <a:r>
              <a:t>Question one is the power cut, and note that it asks you to explain both outcomes — why the</a:t>
            </a:r>
          </a:p>
          <a:p>
            <a:r>
              <a:t>unsaved essay vanished and why the saved file survived. One sentence about RAM, one about</a:t>
            </a:r>
          </a:p>
          <a:p>
            <a:r>
              <a:t>storage. Half an answer gets half a mark.</a:t>
            </a:r>
          </a:p>
          <a:p>
            <a:r>
              <a:t>Question two is the touchscreen, straight from slide three. Two categories, and the "why"</a:t>
            </a:r>
          </a:p>
          <a:p>
            <a:r>
              <a:t>matters as much as the naming.</a:t>
            </a:r>
          </a:p>
          <a:p>
            <a:r>
              <a:t>Question three is the one that separates people who memorised the slide from people who</a:t>
            </a:r>
          </a:p>
          <a:p>
            <a:r>
              <a:t>understood it. Same price, one has a faster processor with a hard drive, the other a slower</a:t>
            </a:r>
          </a:p>
          <a:p>
            <a:r>
              <a:t>processor with an SSD. Which feels quicker in daily use? The answer surprises people, and</a:t>
            </a:r>
          </a:p>
          <a:p>
            <a:r>
              <a:t>the reason is on slide seven.</a:t>
            </a:r>
          </a:p>
          <a:p>
            <a:r>
              <a:t>Then take the quiz. Ten questions, feedback after every answer, retake it as often as you</a:t>
            </a:r>
          </a:p>
          <a:p>
            <a:r>
              <a:t>like.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things to take with you, and then we are done.</a:t>
            </a:r>
          </a:p>
          <a:p>
            <a:r>
              <a:t>Every component does one of four jobs — input, processing, storage, output — and some do two.</a:t>
            </a:r>
          </a:p>
          <a:p>
            <a:r>
              <a:t>RAM is the fast temporary desk, storage is the permanent drawer. Storage choices trade speed</a:t>
            </a:r>
          </a:p>
          <a:p>
            <a:r>
              <a:t>against cost against portability, and whichever you choose, keep a backup. And a spec sheet</a:t>
            </a:r>
          </a:p>
          <a:p>
            <a:r>
              <a:t>is three questions: how fast does it think, how many things at once, how much can it hold</a:t>
            </a:r>
          </a:p>
          <a:p>
            <a:r>
              <a:t>open.</a:t>
            </a:r>
          </a:p>
          <a:p>
            <a:r>
              <a:t>That is the end of these three modules. Look back at where you started: you could point at a</a:t>
            </a:r>
          </a:p>
          <a:p>
            <a:r>
              <a:t>laptop and call it a computer. You can now define one, classify one you have never seen,</a:t>
            </a:r>
          </a:p>
          <a:p>
            <a:r>
              <a:t>explain what the software is doing while you are not looking, and advise somebody on how to</a:t>
            </a:r>
          </a:p>
          <a:p>
            <a:r>
              <a:t>spend twelve thousand rand.</a:t>
            </a:r>
          </a:p>
          <a:p>
            <a:r>
              <a:t>Finish the last assignment, and thank you for the work you put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objectives, and the fourth one is the reason this module matters outside the classroom.</a:t>
            </a:r>
          </a:p>
          <a:p>
            <a:r>
              <a:t>Sort any component into one of four categories and defend the choice. Explain why a computer</a:t>
            </a:r>
          </a:p>
          <a:p>
            <a:r>
              <a:t>needs both RAM and storage — a distinction almost everyone gets wrong. Compare the storage</a:t>
            </a:r>
          </a:p>
          <a:p>
            <a:r>
              <a:t>types on three axes: speed, cost and durability. And read a spec sheet.</a:t>
            </a:r>
          </a:p>
          <a:p>
            <a:r>
              <a:t>That last one is a life skill. Every laptop advert you will ever see is a list of numbers</a:t>
            </a:r>
          </a:p>
          <a:p>
            <a:r>
              <a:t>designed to sound impressive. By the end of this module you will know which numbers matter</a:t>
            </a:r>
          </a:p>
          <a:p>
            <a:r>
              <a:t>for a given person, and which are there to fill the page.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Look at this slide and then look back at slide four of Module 1. It is the same cycle. Input,</a:t>
            </a:r>
          </a:p>
          <a:p>
            <a:r>
              <a:t>processing, output, storage. The only difference is that we are now pointing at physical</a:t>
            </a:r>
          </a:p>
          <a:p>
            <a:r>
              <a:t>parts instead of stages.</a:t>
            </a:r>
          </a:p>
          <a:p>
            <a:r>
              <a:t>That is the whole classification system, and it is why you do not need to memorise a</a:t>
            </a:r>
          </a:p>
          <a:p>
            <a:r>
              <a:t>catalogue of components. When you meet an unfamiliar part, ask one question: which direction</a:t>
            </a:r>
          </a:p>
          <a:p>
            <a:r>
              <a:t>is the data moving? Into the machine is input. Out of it is output. Held for later is</a:t>
            </a:r>
          </a:p>
          <a:p>
            <a:r>
              <a:t>storage. Changed along the way is processing.</a:t>
            </a:r>
          </a:p>
          <a:p>
            <a:r>
              <a:t>And note the warning at the bottom, because it is the exam trick. Some devices do two jobs.</a:t>
            </a:r>
          </a:p>
          <a:p>
            <a:r>
              <a:t>A touchscreen is input and output at the same time. A network card sends and receives. When</a:t>
            </a:r>
          </a:p>
          <a:p>
            <a:r>
              <a:t>that happens, say both and explain both.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families of input device. Most of them you use daily, so let me point at the two that</a:t>
            </a:r>
          </a:p>
          <a:p>
            <a:r>
              <a:t>change how you think.</a:t>
            </a:r>
          </a:p>
          <a:p>
            <a:r>
              <a:t>First, sensors. Fingerprint readers, GPS, accelerometers, temperature sensors — input that</a:t>
            </a:r>
          </a:p>
          <a:p>
            <a:r>
              <a:t>nobody consciously enters. Your phone knows which way up it is because an accelerometer is</a:t>
            </a:r>
          </a:p>
          <a:p>
            <a:r>
              <a:t>feeding it data you never typed. That is still input, and it is the category people forget</a:t>
            </a:r>
          </a:p>
          <a:p>
            <a:r>
              <a:t>when they are asked to list input devices.</a:t>
            </a:r>
          </a:p>
          <a:p>
            <a:r>
              <a:t>Second, look at the camera line: QR scanning is a camera plus software. The hardware is</a:t>
            </a:r>
          </a:p>
          <a:p>
            <a:r>
              <a:t>ordinary; the cleverness is in the instructions. That is Module 2 showing up inside Module 3.</a:t>
            </a:r>
          </a:p>
          <a:p>
            <a:r>
              <a:t>And the keyboard is still the fastest way to enter text accurately — learn to touch-type</a:t>
            </a:r>
          </a:p>
          <a:p>
            <a:r>
              <a:t>once and you keep it for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output devices, and two terms you must know for the quiz: softcopy and hardcopy.</a:t>
            </a:r>
          </a:p>
          <a:p>
            <a:r>
              <a:t>Softcopy is output you can only see on a screen. Hardcopy is output you can hold. A printed</a:t>
            </a:r>
          </a:p>
          <a:p>
            <a:r>
              <a:t>page is hardcopy; the same document on your monitor is softcopy.</a:t>
            </a:r>
          </a:p>
          <a:p>
            <a:r>
              <a:t>Two details worth your attention. On projectors: brightness matters more than resolution in</a:t>
            </a:r>
          </a:p>
          <a:p>
            <a:r>
              <a:t>a lit classroom. A very sharp, very dim projector is useless at eleven in the morning. On</a:t>
            </a:r>
          </a:p>
          <a:p>
            <a:r>
              <a:t>printers: inkjet for photos and colour, laser for volume and crisp text — which is why the</a:t>
            </a:r>
          </a:p>
          <a:p>
            <a:r>
              <a:t>school office has a laser and your aunt has an inkjet.</a:t>
            </a:r>
          </a:p>
          <a:p>
            <a:r>
              <a:t>And actuators, the category people never think of as output. Output that moves something: a</a:t>
            </a:r>
          </a:p>
          <a:p>
            <a:r>
              <a:t>printer motor, the vibration in your phone, a robot arm. If the computer caused it to happen</a:t>
            </a:r>
          </a:p>
          <a:p>
            <a:r>
              <a:t>in the physical world, that is output.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slide that unlocks the assignment, so give it a minute.</a:t>
            </a:r>
          </a:p>
          <a:p>
            <a:r>
              <a:t>Three numbers on every spec sheet. Gigahertz is clock speed — how many billion basic</a:t>
            </a:r>
          </a:p>
          <a:p>
            <a:r>
              <a:t>operations per second. Cores are independent workers on one chip; four cores genuinely handle</a:t>
            </a:r>
          </a:p>
          <a:p>
            <a:r>
              <a:t>four things at once. Gigabytes of RAM is how much work can stay open simultaneously.</a:t>
            </a:r>
          </a:p>
          <a:p>
            <a:r>
              <a:t>Now the analogy that makes RAM and storage click, and it is worth memorising. RAM is the desk</a:t>
            </a:r>
          </a:p>
          <a:p>
            <a:r>
              <a:t>surface: fast, and everything you are working on right now is spread across it. Storage is</a:t>
            </a:r>
          </a:p>
          <a:p>
            <a:r>
              <a:t>the drawers: slower, much bigger, and things stay there when you go home.</a:t>
            </a:r>
          </a:p>
          <a:p>
            <a:r>
              <a:t>Two consequences. Cut the power and the desk is swept clean instantly — that is why unsaved</a:t>
            </a:r>
          </a:p>
          <a:p>
            <a:r>
              <a:t>work disappears. And if your desk is too small you spend all your time fetching things from</a:t>
            </a:r>
          </a:p>
          <a:p>
            <a:r>
              <a:t>the drawers, which is exactly why a machine short of RAM crawls.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Capacity climbs in steps of roughly a thousand: kilobyte, megabyte, gigabyte, terabyte. Fix</a:t>
            </a:r>
          </a:p>
          <a:p>
            <a:r>
              <a:t>the sense of scale in your head with the line at the bottom — a photo is a few megabytes, a</a:t>
            </a:r>
          </a:p>
          <a:p>
            <a:r>
              <a:t>film is a few gigabytes, a laptop drive is usually between 256 gigabytes and a terabyte.</a:t>
            </a:r>
          </a:p>
          <a:p>
            <a:r>
              <a:t>The comparison that matters for your assignment is the first two. A hard drive is spinning</a:t>
            </a:r>
          </a:p>
          <a:p>
            <a:r>
              <a:t>magnetic disks: cheap per gigabyte, large, but slow and easily killed by a knock. A</a:t>
            </a:r>
          </a:p>
          <a:p>
            <a:r>
              <a:t>solid-state drive has no moving parts: much faster, much tougher, more expensive per</a:t>
            </a:r>
          </a:p>
          <a:p>
            <a:r>
              <a:t>gigabyte. This is why a cheap laptop with an SSD often feels quicker than an expensive one</a:t>
            </a:r>
          </a:p>
          <a:p>
            <a:r>
              <a:t>with a hard drive — and that is a knowledge check question, so remember it.</a:t>
            </a:r>
          </a:p>
          <a:p>
            <a:r>
              <a:t>Cloud storage is simply files on someone else's servers, with one condition: a connection.</a:t>
            </a:r>
          </a:p>
          <a:p>
            <a:r>
              <a:t>And backups are the one non-negotiable item on the slide. Drives fail without warning.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Everything so far has been separate parts. This is what joins them.</a:t>
            </a:r>
          </a:p>
          <a:p>
            <a:r>
              <a:t>The motherboard is the main circuit board, and every other component plugs into it so they</a:t>
            </a:r>
          </a:p>
          <a:p>
            <a:r>
              <a:t>can exchange data. The power supply converts mains electricity into the low voltages the</a:t>
            </a:r>
          </a:p>
          <a:p>
            <a:r>
              <a:t>components actually need — which is why you cannot plug a component straight into a wall.</a:t>
            </a:r>
          </a:p>
          <a:p>
            <a:r>
              <a:t>Then the connectors you meet daily. USB is the general-purpose one: keyboards, drives,</a:t>
            </a:r>
          </a:p>
          <a:p>
            <a:r>
              <a:t>phones, charging. HDMI carries high-definition video and audio down a single cable, which is</a:t>
            </a:r>
          </a:p>
          <a:p>
            <a:r>
              <a:t>why one cable now does what three used to.</a:t>
            </a:r>
          </a:p>
          <a:p>
            <a:r>
              <a:t>And the troubleshooting line at the bottom is the most practically useful sentence on this</a:t>
            </a:r>
          </a:p>
          <a:p>
            <a:r>
              <a:t>slide. When a device is not recognised, the fault is usually the driver — software — not the</a:t>
            </a:r>
          </a:p>
          <a:p>
            <a:r>
              <a:t>port. People replace cables for hours when the answer was a driver.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Most school hardware dies of neglect long before it becomes obsolete, and every item on this</a:t>
            </a:r>
          </a:p>
          <a:p>
            <a:r>
              <a:t>slide is something you can control.</a:t>
            </a:r>
          </a:p>
          <a:p>
            <a:r>
              <a:t>Keep it cool and clean: blocked vents cook a machine slowly, over months, and the damage is</a:t>
            </a:r>
          </a:p>
          <a:p>
            <a:r>
              <a:t>permanent. Shut down properly — pulling the power in the middle of a write is how files and</a:t>
            </a:r>
          </a:p>
          <a:p>
            <a:r>
              <a:t>whole drives get corrupted, which links straight back to the RAM and storage discussion.</a:t>
            </a:r>
          </a:p>
          <a:p>
            <a:r>
              <a:t>Handle cables gently: pull the plug, never the wire.</a:t>
            </a:r>
          </a:p>
          <a:p>
            <a:r>
              <a:t>The last one has two halves and both carry marks. Old devices go to an e-waste collection</a:t>
            </a:r>
          </a:p>
          <a:p>
            <a:r>
              <a:t>point, never a household bin, because batteries and circuit boards leach into groundwater.</a:t>
            </a:r>
          </a:p>
          <a:p>
            <a:r>
              <a:t>And wipe your data before the device leaves your hands — a discarded phone with your accounts</a:t>
            </a:r>
          </a:p>
          <a:p>
            <a:r>
              <a:t>still on it is a bigger problem than the phone was worth.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141732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COMPUTER APPLICATIONS TECHNOLOGY · GRADE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874519"/>
            <a:ext cx="146304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600" b="1">
                <a:solidFill>
                  <a:srgbClr val="2E6EA8"/>
                </a:solidFill>
                <a:latin typeface="Calibri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0008" y="2057400"/>
            <a:ext cx="9229039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0008" y="3200400"/>
            <a:ext cx="776599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C8D8E6"/>
                </a:solidFill>
                <a:latin typeface="Calibri"/>
              </a:rPr>
              <a:t>Open the case. Every physical part of a computer does one of four jobs — and once you know which, you can identify a component you have never seen before.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4892040"/>
            <a:ext cx="2743200" cy="31750"/>
          </a:xfrm>
          <a:prstGeom prst="rect">
            <a:avLst/>
          </a:prstGeom>
          <a:solidFill>
            <a:srgbClr val="2E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512064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9FB6C8"/>
                </a:solidFill>
                <a:latin typeface="Calibri"/>
              </a:rPr>
              <a:t>Module 3 of 3 · Estimated study time: 4 hours · Ends with a knowledge check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PRACTICE ACTIVITY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Buy a computer for R12 000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11057839" cy="960120"/>
          </a:xfrm>
          <a:prstGeom prst="roundRect">
            <a:avLst>
              <a:gd name="adj" fmla="val 4000"/>
            </a:avLst>
          </a:prstGeom>
          <a:solidFill>
            <a:srgbClr val="E8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86384" y="1554480"/>
            <a:ext cx="1061892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D6FB8"/>
                </a:solidFill>
                <a:latin typeface="Calibri"/>
              </a:rPr>
              <a:t>Your task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828800"/>
            <a:ext cx="1061892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350" b="0">
                <a:solidFill>
                  <a:srgbClr val="0F2A44"/>
                </a:solidFill>
                <a:latin typeface="Calibri"/>
              </a:rPr>
              <a:t>A Grade 10 learner needs a computer for schoolwork, research and light photo editing, with a budget of R12 000. Find three real machines currently on sale and recommend one.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713232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713232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Compare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Build a table: processor, cores, RAM, storage type and size, screen, price.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9930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4466234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4466234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95418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Translate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6234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Say in plain words what each figure means for this learner's daily work.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2932" y="312267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8219236" y="32689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8219236" y="32781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48420" y="3268980"/>
            <a:ext cx="29300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Recommend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361645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>
                <a:solidFill>
                  <a:srgbClr val="1B222A"/>
                </a:solidFill>
                <a:latin typeface="Calibri"/>
              </a:rPr>
              <a:t>Pick one, justify it in five sentences, and name the trade-off you accepted.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559552"/>
            <a:ext cx="11057839" cy="4572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786384" y="5669280"/>
            <a:ext cx="106189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Marks: 25  ·  Due at the end of Week 8  ·  Work individually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Submit as a one-page recommendation in the assignment upload for Module 3.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KNOWLEDGE CHECK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Before you take the quiz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Answer these three out loud. If any of them stalls you, go back to that slide.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68096" y="2103120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68096" y="2130552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3584" y="2011680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Your computer switches off during a power cut and your unsaved essay disappears, but the file you saved this morning is fine. Explain both outcomes.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907791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768096" y="3182111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209544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3584" y="3090672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A touchscreen is often given as an exam trick question. Which two categories does it belong to, and why?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986783"/>
            <a:ext cx="11057839" cy="896112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768096" y="4261103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68096" y="4288536"/>
            <a:ext cx="3108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3584" y="4169663"/>
            <a:ext cx="10143439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>
                <a:solidFill>
                  <a:srgbClr val="1B222A"/>
                </a:solidFill>
                <a:latin typeface="Calibri"/>
              </a:rPr>
              <a:t>Two laptops cost the same: one has a faster processor with a hard drive, the other a slower processor with an SSD. Which would feel quicker in daily use, and why?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 full quiz has ten questions and gives you feedback after each answer.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685800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8FB8DC"/>
                </a:solidFill>
                <a:latin typeface="Calibri"/>
              </a:rPr>
              <a:t>MODULE COMPLETE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051560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FFFFFF"/>
                </a:solidFill>
                <a:latin typeface="Calibri"/>
              </a:rPr>
              <a:t>What to take with you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68096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Four jobs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input, processing, storage, output — every component fits, some fit twice.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3007" y="1965960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6434175" y="2130552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RAM vs storage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4175" y="2496312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RAM is the fast temporary desk, storage is the permanent drawer.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768096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Storage choices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trade speed against cost against portability — and always keep a backup.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3007" y="3593591"/>
            <a:ext cx="5391759" cy="1371600"/>
          </a:xfrm>
          <a:prstGeom prst="roundRect">
            <a:avLst>
              <a:gd name="adj" fmla="val 4000"/>
            </a:avLst>
          </a:prstGeom>
          <a:solidFill>
            <a:srgbClr val="1A3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34175" y="3758183"/>
            <a:ext cx="498942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7FB2DF"/>
                </a:solidFill>
                <a:latin typeface="Calibri"/>
              </a:rPr>
              <a:t>Spec sheets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4175" y="4123944"/>
            <a:ext cx="4989423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FFFFFF"/>
                </a:solidFill>
                <a:latin typeface="Calibri"/>
              </a:rPr>
              <a:t>GHz, cores and GB describe how fast, how many at once, and how much.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598932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8FB8DC"/>
                </a:solidFill>
                <a:latin typeface="Calibri"/>
              </a:rPr>
              <a:t>End of course  ·  Modules 01–03 complete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7C99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What you will be able to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Four things you should be able to do without notes by the end of the module.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713232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13232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Sort any component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Place any piece of hardware into input, processing, storage or output and defend the choice.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6431" y="2208276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342735" y="235458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2363724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1919" y="2354580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Explain RAM vs storage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2735" y="2702052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Explain why a computer needs both, and what happens when each one runs short.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ounded Rectangle 16"/>
          <p:cNvSpPr/>
          <p:nvPr/>
        </p:nvSpPr>
        <p:spPr>
          <a:xfrm>
            <a:off x="713232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713232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Compare storage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Compare hard drives, solid-state drives, flash and cloud storage on speed, cost and durability.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96431" y="3918204"/>
            <a:ext cx="5428335" cy="1508760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6342735" y="406450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1D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342735" y="4073652"/>
            <a:ext cx="23774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1919" y="4064508"/>
            <a:ext cx="48065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Read a spec sheet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42735" y="4411980"/>
            <a:ext cx="5135727" cy="8686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Read a device advert and say what the processor, RAM and storage figures actually mean.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These four objectives are what the end-of-module quiz measures.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CORE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Every component does one of four jobs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This is the same cycle from Module 1 — now applied to the parts you can hold.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Input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Gets data into the machine: keyboard, mouse, mic, sensor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3351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7399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73703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Processing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3703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Acts on the data: the CPU, supported by RAM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03823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87871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34175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Output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4175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Presents the result: monitor, speaker, printer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64295" y="2743200"/>
            <a:ext cx="3840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D6FB8"/>
                </a:solidFill>
                <a:latin typeface="Calibri"/>
              </a:rPr>
              <a:t>▶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8343" y="1828800"/>
            <a:ext cx="2476423" cy="214884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294647" y="2029968"/>
            <a:ext cx="218381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Calibri"/>
              </a:rPr>
              <a:t>Storage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94647" y="2414016"/>
            <a:ext cx="2183815" cy="1325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>
                <a:solidFill>
                  <a:srgbClr val="C8D8E6"/>
                </a:solidFill>
                <a:latin typeface="Calibri"/>
              </a:rPr>
              <a:t>Keeps data when the power is off: SSD, drive, cloud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5056632"/>
            <a:ext cx="11057839" cy="841248"/>
          </a:xfrm>
          <a:prstGeom prst="roundRect">
            <a:avLst>
              <a:gd name="adj" fmla="val 4000"/>
            </a:avLst>
          </a:prstGeom>
          <a:solidFill>
            <a:srgbClr val="FDF2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786384" y="5193792"/>
            <a:ext cx="106189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C2410C"/>
                </a:solidFill>
                <a:latin typeface="Calibri"/>
              </a:rPr>
              <a:t>The question that classifies anything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" y="5477256"/>
            <a:ext cx="10618927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Ask which direction the data moves. Into the machine is input, out of it is output, held for later is storage, changed along the way is processing.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Some devices do two jobs: a touchscreen is input and output, a network card sends and receives.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INPUT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Getting data 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13232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Keyboard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Still the fastest way to enter text accurately. Learn to touch-type and it stays that way.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66234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Pointing devices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6234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Mouse, trackpad, stylus, touchscreen — they turn hand movement into position data.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19236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Scanners &amp; readers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9236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Flatbed scanners, barcode readers and card readers turn physical things into files.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Cameras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Webcams and phone cameras capture light as image data; QR scanning is a camera plus software.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9930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4466234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Microphones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6234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Capture sound for calls, recordings and voice control.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72932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8219236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Sensors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Fingerprint, GPS, accelerometer, temperature — input nobody consciously enters.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Input devices are how a computer perceives anything at all.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Getting results out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13232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Monitors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main output device. Size in inches, sharpness in resolution — 1920×1080 is standard.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66234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Projectors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6234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 monitor for a room. Brightness matters more than resolution in a lit classroom.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664208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19236" y="1810512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Printers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9236" y="2157984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Hardcopy. Inkjet for photos and colour, laser for volume and crisp text.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13232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Speakers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Audio output for media, alerts and accessibility tools like screen readers.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9930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4466234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Headsets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6234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Private audio output, usually paired with a microphone as an input device.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72932" y="373989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8219236" y="388620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Actuators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9236" y="423367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Output that moves something: a printer motor, a vibration, a robot arm.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Softcopy is output you can only see on a screen. Hardcopy is output you can hold.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PROCESSING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The processor and its workbench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694944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GHz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clock speed — how many billion basic operations the CPU handles each second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9930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447946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Cores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47946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independent workers on one chip — four cores handle four tasks at once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2932" y="1426464"/>
            <a:ext cx="3551834" cy="1143000"/>
          </a:xfrm>
          <a:prstGeom prst="roundRect">
            <a:avLst>
              <a:gd name="adj" fmla="val 4000"/>
            </a:avLst>
          </a:prstGeom>
          <a:solidFill>
            <a:srgbClr val="0F2A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200948" y="1554480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GB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00948" y="2066543"/>
            <a:ext cx="329580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100" b="0">
                <a:solidFill>
                  <a:srgbClr val="C8D8E6"/>
                </a:solidFill>
                <a:latin typeface="Calibri"/>
              </a:rPr>
              <a:t>RAM capacity — how much work can stay open at the same time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2843784"/>
            <a:ext cx="5400903" cy="2962655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49808" y="3008376"/>
            <a:ext cx="503514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RAM — the desk surface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3392424"/>
            <a:ext cx="5035143" cy="22768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Fast, temporary and volatile. Everything you have open sits here. Cut the power and it is gone instantly. Run short of it and the machine crawls.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23863" y="2843784"/>
            <a:ext cx="5400903" cy="2962655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6406743" y="3008376"/>
            <a:ext cx="503514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F2A44"/>
                </a:solidFill>
                <a:latin typeface="Calibri"/>
              </a:rPr>
              <a:t>Storage — the drawers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6743" y="3392424"/>
            <a:ext cx="5035143" cy="22768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250" b="0">
                <a:solidFill>
                  <a:srgbClr val="1B222A"/>
                </a:solidFill>
                <a:latin typeface="Calibri"/>
              </a:rPr>
              <a:t>Slower, permanent and much larger. Files, programs and the operating system live here and survive being switched off.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Read a spec sheet as: how fast it thinks (GHz), how many things at once (cores), how much it can hold open (GB of RAM).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STORAGE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Where files actually live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Capacity climbs in steps of roughly a thousand: KB → MB → GB → TB.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Hard drive (HDD)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Spinning magnetic disks. Cheap per gigabyte, large, but slower and easily damaged by a knock.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19930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466234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Solid-state (SSD)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6234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No moving parts. Much faster and tougher, costs more per gigabyte. Standard in new laptops.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72932" y="1819656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19236" y="1965960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Flash memory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9236" y="2313432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USB sticks and memory cards. Portable and convenient — and the easiest thing in the world to lose.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13232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Optical discs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CDs and DVDs. Nearly obsolete: low capacity, and few new machines have a drive.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19930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4466234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Cloud storage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6234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Files kept on someone else's servers, reachable anywhere — as long as you have a connection.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72932" y="3895344"/>
            <a:ext cx="3551834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8219236" y="4041648"/>
            <a:ext cx="325922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Backups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9236" y="4389120"/>
            <a:ext cx="3259226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A second copy in a different place. Not optional: drives fail without warning.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A photo is a few MB. A film is a few GB. A laptop drive is usually 256 GB to 1 TB.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CONNECTIONS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What holds it all together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The motherboard is the board every other component plugs into so they can exchange data.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Motherboard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main circuit board. Carries the CPU, RAM and the connections between everything.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18729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2965033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Power supply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5033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Converts mains electricity into the low voltages the components need.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0530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5216834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USB 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6834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The general-purpose connector: keyboards, drives, phones, charging.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22332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468636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HDMI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8636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Carries high-definition video and audio to a monitor or projector on one cable.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74133" y="2857500"/>
            <a:ext cx="205063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720437" y="3003804"/>
            <a:ext cx="175802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Network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437" y="3351276"/>
            <a:ext cx="175802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Ethernet port or wireless card — how the machine reaches other computers.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If a device is not recognised, the fault is usually the driver — software — and not the port.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84048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2410C"/>
                </a:solidFill>
                <a:latin typeface="Calibri"/>
              </a:rPr>
              <a:t>PRACTICAL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27487" y="638251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5A6672"/>
                </a:solidFill>
                <a:latin typeface="Calibri"/>
              </a:rP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783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F2A44"/>
                </a:solidFill>
                <a:latin typeface="Calibri"/>
              </a:rPr>
              <a:t>Looking after the equipment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110578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5A6672"/>
                </a:solidFill>
                <a:latin typeface="Calibri"/>
              </a:rPr>
              <a:t>Most school hardware dies of neglect long before it becomes obsolete.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13232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Keep it cool and clean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Blocked vents cook a machine slowly. Keep air paths clear and the keyboard free of crumbs.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1679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3527983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Shut down properly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7983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Pulling the power mid-write is how files and drives get corrupted.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6431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342735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Handle cables and ports gently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2735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Pull the plug, never the wire, and never force a connector the wrong way round.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11183" y="2857500"/>
            <a:ext cx="2613583" cy="1874519"/>
          </a:xfrm>
          <a:prstGeom prst="roundRect">
            <a:avLst>
              <a:gd name="adj" fmla="val 4000"/>
            </a:avLst>
          </a:prstGeom>
          <a:solidFill>
            <a:srgbClr val="F2F5F8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9157487" y="3003804"/>
            <a:ext cx="232097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F2A44"/>
                </a:solidFill>
                <a:latin typeface="Calibri"/>
              </a:rPr>
              <a:t>Dispose of it responsibly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57487" y="3351276"/>
            <a:ext cx="2320975" cy="1234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150" b="0">
                <a:solidFill>
                  <a:srgbClr val="1B222A"/>
                </a:solidFill>
                <a:latin typeface="Calibri"/>
              </a:rPr>
              <a:t>Old devices go to an e-waste collection point. Wipe your data before they leave your hands.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016752"/>
            <a:ext cx="1105783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>
                <a:solidFill>
                  <a:srgbClr val="1D6FB8"/>
                </a:solidFill>
                <a:latin typeface="Calibri"/>
              </a:rPr>
              <a:t>Never put electronics in a household bin — batteries and circuit boards contain material that leaches into groundwater.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