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Welcome to Module 2. In Module 1 we established that a computer follows stored instructions.</a:t>
            </a:r>
          </a:p>
          <a:p>
            <a:r>
              <a:t>This module is about those instructions.</a:t>
            </a:r>
          </a:p>
          <a:p>
            <a:r>
              <a:t>Software is the part of computing you cannot point at, which is exactly why it confuses</a:t>
            </a:r>
          </a:p>
          <a:p>
            <a:r>
              <a:t>people. You can hold a keyboard. You cannot hold a browser. And yet the software is the part</a:t>
            </a:r>
          </a:p>
          <a:p>
            <a:r>
              <a:t>that decides what the machine is for — the same laptop is a recording studio, a shop till or</a:t>
            </a:r>
          </a:p>
          <a:p>
            <a:r>
              <a:t>a homework machine depending entirely on what is installed.</a:t>
            </a:r>
          </a:p>
          <a:p>
            <a:r>
              <a:t>Four hours for this one, and it ends with the same kind of knowledge check.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Second assignment, twenty marks, due at the end of week six.</a:t>
            </a:r>
          </a:p>
          <a:p>
            <a:r>
              <a:t>Open the installed-apps list on a device you are allowed to use — and I mean allowed; ask</a:t>
            </a:r>
          </a:p>
          <a:p>
            <a:r>
              <a:t>first if it is not yours. Pick twelve programs.</a:t>
            </a:r>
          </a:p>
          <a:p>
            <a:r>
              <a:t>Three columns of work. Classify each one as system or application, and if it is an</a:t>
            </a:r>
          </a:p>
          <a:p>
            <a:r>
              <a:t>application say which category. Name the licence type, and here is the part that carries the</a:t>
            </a:r>
          </a:p>
          <a:p>
            <a:r>
              <a:t>marks: say how you worked it out. Some will be obvious, some you will have to go and check,</a:t>
            </a:r>
          </a:p>
          <a:p>
            <a:r>
              <a:t>and a few you will have to reason about from what the program does.</a:t>
            </a:r>
          </a:p>
          <a:p>
            <a:r>
              <a:t>Then judge. Which three would you remove, and what would break if you did? That last clause</a:t>
            </a:r>
          </a:p>
          <a:p>
            <a:r>
              <a:t>is the whole point. Removing something and predicting the consequence is the difference</a:t>
            </a:r>
          </a:p>
          <a:p>
            <a:r>
              <a:t>between classifying software and understanding it.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Three questions, out loud again.</a:t>
            </a:r>
          </a:p>
          <a:p>
            <a:r>
              <a:t>Question one is the antivirus trap from slide four. The test is not "does it help me get</a:t>
            </a:r>
          </a:p>
          <a:p>
            <a:r>
              <a:t>work done", it is "does it exist to keep the computer running".</a:t>
            </a:r>
          </a:p>
          <a:p>
            <a:r>
              <a:t>Question two goes back to the five jobs of the operating system on slide five. Twelve</a:t>
            </a:r>
          </a:p>
          <a:p>
            <a:r>
              <a:t>programs open — which part is working hardest, and what is it actually doing? Name the job</a:t>
            </a:r>
          </a:p>
          <a:p>
            <a:r>
              <a:t>and describe it.</a:t>
            </a:r>
          </a:p>
          <a:p>
            <a:r>
              <a:t>Question three is the licences on slide seven, and note the second half of the question: why</a:t>
            </a:r>
          </a:p>
          <a:p>
            <a:r>
              <a:t>do the others fail? Getting the right answer is half the mark. Explaining why the</a:t>
            </a:r>
          </a:p>
          <a:p>
            <a:r>
              <a:t>alternatives do not fit is the other half, and it is the half most people skip.</a:t>
            </a:r>
          </a:p>
          <a:p>
            <a:r>
              <a:t>Ten questions in the quiz, feedback after every answer, unlimited retakes.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Four things to take with you.</a:t>
            </a:r>
          </a:p>
          <a:p>
            <a:r>
              <a:t>Software is stored instructions — written by people, therefore imperfect; replaceable</a:t>
            </a:r>
          </a:p>
          <a:p>
            <a:r>
              <a:t>without touching the hardware; and always licensed. Two families: system software serves the</a:t>
            </a:r>
          </a:p>
          <a:p>
            <a:r>
              <a:t>machine, application software serves your task. The operating system does five jobs</a:t>
            </a:r>
          </a:p>
          <a:p>
            <a:r>
              <a:t>invisibly, and you only notice it when it fails. And licences decide what you may legally</a:t>
            </a:r>
          </a:p>
          <a:p>
            <a:r>
              <a:t>copy, change and share, so read before you install.</a:t>
            </a:r>
          </a:p>
          <a:p>
            <a:r>
              <a:t>Next is Module 3, Hardware, where we open the case. The good news is that you already have</a:t>
            </a:r>
          </a:p>
          <a:p>
            <a:r>
              <a:t>the framework: every physical component does one of the four jobs from the cycle in Module</a:t>
            </a:r>
          </a:p>
          <a:p>
            <a:r>
              <a:t>1. Once you know which, you can classify a component you have never seen before.</a:t>
            </a:r>
          </a:p>
          <a:p>
            <a:r>
              <a:t>Before you go: the quiz, one forum post, and start the software audit.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Four objectives, and notice that three of the four are about judgement rather than recall.</a:t>
            </a:r>
          </a:p>
          <a:p>
            <a:r>
              <a:t>Classify, and justify. Choose, and say why the alternatives fit worse. Tell the difference.</a:t>
            </a:r>
          </a:p>
          <a:p>
            <a:r>
              <a:t>Only the second one — describe four jobs of the operating system — is something you could</a:t>
            </a:r>
          </a:p>
          <a:p>
            <a:r>
              <a:t>learn by heart.</a:t>
            </a:r>
          </a:p>
          <a:p>
            <a:r>
              <a:t>That is deliberate. Anyone can memorise a list of software types. The useful skill is</a:t>
            </a:r>
          </a:p>
          <a:p>
            <a:r>
              <a:t>picking up an unfamiliar program and working out what kind of thing it is and what you are</a:t>
            </a:r>
          </a:p>
          <a:p>
            <a:r>
              <a:t>legally allowed to do with it.</a:t>
            </a:r>
          </a:p>
          <a:p>
            <a:r>
              <a:t>These four are what the quiz measures.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Read the definition carefully, because there is a phrase in it that students skip: "and what</a:t>
            </a:r>
          </a:p>
          <a:p>
            <a:r>
              <a:t>to do when something goes wrong". Handling failure is most of what software actually</a:t>
            </a:r>
          </a:p>
          <a:p>
            <a:r>
              <a:t>contains. The happy path is the easy part.</a:t>
            </a:r>
          </a:p>
          <a:p>
            <a:r>
              <a:t>Four qualities. Written in code by people — which is why it has bugs; software is not</a:t>
            </a:r>
          </a:p>
          <a:p>
            <a:r>
              <a:t>handed down perfect, it is typed by somebody tired on a Friday. Stored, not wired — this is</a:t>
            </a:r>
          </a:p>
          <a:p>
            <a:r>
              <a:t>the phrase that connects back to Module 1 and the calculator. Updated long after purchase.</a:t>
            </a:r>
          </a:p>
          <a:p>
            <a:r>
              <a:t>And licensed, which we will spend a whole section on, because it is the one with legal</a:t>
            </a:r>
          </a:p>
          <a:p>
            <a:r>
              <a:t>consequences.</a:t>
            </a:r>
          </a:p>
          <a:p>
            <a:r>
              <a:t>The line at the bottom is a joke that happens to be a good test. Hardware is what you kick.</a:t>
            </a:r>
          </a:p>
          <a:p>
            <a:r>
              <a:t>Software is what you swear at.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Two families, and one test that sorts almost everything.</a:t>
            </a:r>
          </a:p>
          <a:p>
            <a:r>
              <a:t>System software runs the machine itself. It starts before you touch anything and keeps</a:t>
            </a:r>
          </a:p>
          <a:p>
            <a:r>
              <a:t>running underneath. Operating system, drivers, utilities, firmware. Application software</a:t>
            </a:r>
          </a:p>
          <a:p>
            <a:r>
              <a:t>helps you do a task — you open it, you close it, and the computer carries on quite happily</a:t>
            </a:r>
          </a:p>
          <a:p>
            <a:r>
              <a:t>without it.</a:t>
            </a:r>
          </a:p>
          <a:p>
            <a:r>
              <a:t>The four questions along the bottom are how you tell them apart when the answer is not</a:t>
            </a:r>
          </a:p>
          <a:p>
            <a:r>
              <a:t>obvious. Who is it for. When does it run. Can you remove it. Who notices it.</a:t>
            </a:r>
          </a:p>
          <a:p>
            <a:r>
              <a:t>Now the question that catches people, and it is in your knowledge check: antivirus software.</a:t>
            </a:r>
          </a:p>
          <a:p>
            <a:r>
              <a:t>It does not help you write an essay, so it feels useless, but it exists to keep the computer</a:t>
            </a:r>
          </a:p>
          <a:p>
            <a:r>
              <a:t>running and it runs from boot to shutdown. System software.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Five jobs, all happening right now on whatever you are reading this on, and none of them</a:t>
            </a:r>
          </a:p>
          <a:p>
            <a:r>
              <a:t>visible when things go well.</a:t>
            </a:r>
          </a:p>
          <a:p>
            <a:r>
              <a:t>Managing memory: deciding which program gets which slice of RAM and clawing it back when the</a:t>
            </a:r>
          </a:p>
          <a:p>
            <a:r>
              <a:t>program closes. Running programs: giving each one a turn on the processor, thousands of times</a:t>
            </a:r>
          </a:p>
          <a:p>
            <a:r>
              <a:t>a second — which is why it looks like everything runs at once when in fact they are taking</a:t>
            </a:r>
          </a:p>
          <a:p>
            <a:r>
              <a:t>turns. Handling files: knowing where every file physically sits and who may open it. Talking</a:t>
            </a:r>
          </a:p>
          <a:p>
            <a:r>
              <a:t>to devices through drivers. And providing the interface you actually touch.</a:t>
            </a:r>
          </a:p>
          <a:p>
            <a:r>
              <a:t>The knowledge check asks which part works hardest when you have twelve programs open. It is</a:t>
            </a:r>
          </a:p>
          <a:p>
            <a:r>
              <a:t>the first two — memory management and giving each program its turn.</a:t>
            </a:r>
          </a:p>
          <a:p>
            <a:r>
              <a:t>And notice the line at the bottom: Windows, macOS, Linux, Android and iOS all do these same</a:t>
            </a:r>
          </a:p>
          <a:p>
            <a:r>
              <a:t>five jobs. They just look different doing them.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Six categories. You have met most of them, so I want to focus on the choices people get</a:t>
            </a:r>
          </a:p>
          <a:p>
            <a:r>
              <a:t>wrong.</a:t>
            </a:r>
          </a:p>
          <a:p>
            <a:r>
              <a:t>The most common mistake is doing numbers in a word processor. If the figures must be</a:t>
            </a:r>
          </a:p>
          <a:p>
            <a:r>
              <a:t>calculated, sorted or charted, it is a spreadsheet, because the formulas update themselves</a:t>
            </a:r>
          </a:p>
          <a:p>
            <a:r>
              <a:t>when the data changes.</a:t>
            </a:r>
          </a:p>
          <a:p>
            <a:r>
              <a:t>The second most common is using a spreadsheet as a database. A spreadsheet is fine for a</a:t>
            </a:r>
          </a:p>
          <a:p>
            <a:r>
              <a:t>class list. It falls apart when you have thousands of records that must be searched and</a:t>
            </a:r>
          </a:p>
          <a:p>
            <a:r>
              <a:t>linked reliably — that is what a database is for.</a:t>
            </a:r>
          </a:p>
          <a:p>
            <a:r>
              <a:t>And note the presentation line, because it applies to the deck you are looking at: slides</a:t>
            </a:r>
          </a:p>
          <a:p>
            <a:r>
              <a:t>carry headlines, the speaker carries the detail. A slide with a paragraph on it means the</a:t>
            </a:r>
          </a:p>
          <a:p>
            <a:r>
              <a:t>speaker has given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This is the section with legal consequences, so slow down here.</a:t>
            </a:r>
          </a:p>
          <a:p>
            <a:r>
              <a:t>When you buy software you are almost never buying the software. You are buying a licence — a</a:t>
            </a:r>
          </a:p>
          <a:p>
            <a:r>
              <a:t>permission to use it under stated conditions. The licence decides whether you may copy it,</a:t>
            </a:r>
          </a:p>
          <a:p>
            <a:r>
              <a:t>change it, share it or sell it.</a:t>
            </a:r>
          </a:p>
          <a:p>
            <a:r>
              <a:t>Six types. Proprietary: you pay, the code stays secret, no copying. Open source: the code is</a:t>
            </a:r>
          </a:p>
          <a:p>
            <a:r>
              <a:t>public and you may use, study, change and share it under the licence terms. Freeware is free</a:t>
            </a:r>
          </a:p>
          <a:p>
            <a:r>
              <a:t>but closed — and note the difference, because "free" and "open source" are not the same</a:t>
            </a:r>
          </a:p>
          <a:p>
            <a:r>
              <a:t>thing and that distinction is worth a mark. Shareware is free to try then pay. Subscription</a:t>
            </a:r>
          </a:p>
          <a:p>
            <a:r>
              <a:t>means access ends when payment stops, which catches people out with old files. Site licence</a:t>
            </a:r>
          </a:p>
          <a:p>
            <a:r>
              <a:t>covers many machines, which is how your school does it.</a:t>
            </a:r>
          </a:p>
          <a:p>
            <a:r>
              <a:t>Your knowledge check asks which licence fits a school that wants learners to study and</a:t>
            </a:r>
          </a:p>
          <a:p>
            <a:r>
              <a:t>modify the code. Only one of the six allows that.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Read the line under the heading again: most infections arrive through a decision somebody</a:t>
            </a:r>
          </a:p>
          <a:p>
            <a:r>
              <a:t>made, not a hole in the machine. The attacker's easiest route is a person in a hurry.</a:t>
            </a:r>
          </a:p>
          <a:p>
            <a:r>
              <a:t>Install from the official site or the app store. Those "free download" sites bundle extras</a:t>
            </a:r>
          </a:p>
          <a:p>
            <a:r>
              <a:t>you did not ask for, and the download button you are looking for is rarely the biggest one</a:t>
            </a:r>
          </a:p>
          <a:p>
            <a:r>
              <a:t>on the page.</a:t>
            </a:r>
          </a:p>
          <a:p>
            <a:r>
              <a:t>Keep it updated — and understand why. Updates are mostly closing security holes that</a:t>
            </a:r>
          </a:p>
          <a:p>
            <a:r>
              <a:t>attackers already know about. An unpatched machine is not merely old, it is a published list</a:t>
            </a:r>
          </a:p>
          <a:p>
            <a:r>
              <a:t>of ways in.</a:t>
            </a:r>
          </a:p>
          <a:p>
            <a:r>
              <a:t>Read the permissions. A torch app asking for your contacts and location is not asking for</a:t>
            </a:r>
          </a:p>
          <a:p>
            <a:r>
              <a:t>what it needs to be a torch.</a:t>
            </a:r>
          </a:p>
          <a:p>
            <a:r>
              <a:t>And run one antivirus. Two is not twice as safe; they fight each other.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extension is the few letters after the dot, and it tells the operating system which</a:t>
            </a:r>
          </a:p>
          <a:p>
            <a:r>
              <a:t>program made the file and which program can open it.</a:t>
            </a:r>
          </a:p>
          <a:p>
            <a:r>
              <a:t>Run through them: docx and odt for word-processed documents; xlsx and csv for spreadsheets,</a:t>
            </a:r>
          </a:p>
          <a:p>
            <a:r>
              <a:t>where csv is the raw tabular version with no formatting at all; pptx and pdf, and note that</a:t>
            </a:r>
          </a:p>
          <a:p>
            <a:r>
              <a:t>pdf is the one you use when the layout must not move; jpg and png for images, where png is</a:t>
            </a:r>
          </a:p>
          <a:p>
            <a:r>
              <a:t>what you want for sharp edges and transparency; mp3 and mp4 for audio and video.</a:t>
            </a:r>
          </a:p>
          <a:p>
            <a:r>
              <a:t>Then the last pair, and this is the one to be careful with: exe and apk are installers. They</a:t>
            </a:r>
          </a:p>
          <a:p>
            <a:r>
              <a:t>do not open a file, they change your machine. Treat every unexpected one as hostile.</a:t>
            </a:r>
          </a:p>
          <a:p>
            <a:r>
              <a:t>Last line, and it is a common misunderstanding: renaming a docx to jpg does not convert it.</a:t>
            </a:r>
          </a:p>
          <a:p>
            <a:r>
              <a:t>It only hides what the file really is — from you, not from the computer.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0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1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2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F2A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66928" y="1417320"/>
            <a:ext cx="11057839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00" b="1">
                <a:solidFill>
                  <a:srgbClr val="8FB8DC"/>
                </a:solidFill>
                <a:latin typeface="Calibri"/>
              </a:rPr>
              <a:t>COMPUTER APPLICATIONS TECHNOLOGY · GRADE 10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66928" y="1874519"/>
            <a:ext cx="1463040" cy="13716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9600" b="1">
                <a:solidFill>
                  <a:srgbClr val="2E6EA8"/>
                </a:solidFill>
                <a:latin typeface="Calibri"/>
              </a:rPr>
              <a:t>02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350008" y="2057400"/>
            <a:ext cx="9229039" cy="10058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800" b="1">
                <a:solidFill>
                  <a:srgbClr val="FFFFFF"/>
                </a:solidFill>
                <a:latin typeface="Calibri"/>
              </a:rPr>
              <a:t>Software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350008" y="3200400"/>
            <a:ext cx="7765999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600" b="0">
                <a:solidFill>
                  <a:srgbClr val="C8D8E6"/>
                </a:solidFill>
                <a:latin typeface="Calibri"/>
              </a:rPr>
              <a:t>The instructions that turn a box of electronics into something useful — what the operating system does, which applications do what, and what the licence on the box actually permits.</a:t>
            </a:r>
          </a:p>
        </p:txBody>
      </p:sp>
      <p:sp>
        <p:nvSpPr>
          <p:cNvPr id="7" name="Rectangle 6"/>
          <p:cNvSpPr/>
          <p:nvPr/>
        </p:nvSpPr>
        <p:spPr>
          <a:xfrm>
            <a:off x="566928" y="4892040"/>
            <a:ext cx="2743200" cy="31750"/>
          </a:xfrm>
          <a:prstGeom prst="rect">
            <a:avLst/>
          </a:prstGeom>
          <a:solidFill>
            <a:srgbClr val="2E6EA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66928" y="5120640"/>
            <a:ext cx="11057839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300" b="0">
                <a:solidFill>
                  <a:srgbClr val="9FB6C8"/>
                </a:solidFill>
                <a:latin typeface="Calibri"/>
              </a:rPr>
              <a:t>Module 2 of 3 · Estimated study time: 4 hours · Ends with a knowledge check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66928" y="384048"/>
            <a:ext cx="11057839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100" b="1">
                <a:solidFill>
                  <a:srgbClr val="C2410C"/>
                </a:solidFill>
                <a:latin typeface="Calibri"/>
              </a:rPr>
              <a:t>PRACTICE ACTIVITY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527487" y="6382512"/>
            <a:ext cx="109728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>
                <a:solidFill>
                  <a:srgbClr val="5A6672"/>
                </a:solidFill>
                <a:latin typeface="Calibri"/>
              </a:rPr>
              <a:t>10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66928" y="713232"/>
            <a:ext cx="11057839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200" b="1">
                <a:solidFill>
                  <a:srgbClr val="0F2A44"/>
                </a:solidFill>
                <a:latin typeface="Calibri"/>
              </a:rPr>
              <a:t>Audit the software on one device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566928" y="1426464"/>
            <a:ext cx="11057839" cy="960120"/>
          </a:xfrm>
          <a:prstGeom prst="roundRect">
            <a:avLst>
              <a:gd name="adj" fmla="val 4000"/>
            </a:avLst>
          </a:prstGeom>
          <a:solidFill>
            <a:srgbClr val="E8F1F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6" name="TextBox 5"/>
          <p:cNvSpPr txBox="1"/>
          <p:nvPr/>
        </p:nvSpPr>
        <p:spPr>
          <a:xfrm>
            <a:off x="786384" y="1554480"/>
            <a:ext cx="10618927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300" b="1">
                <a:solidFill>
                  <a:srgbClr val="1D6FB8"/>
                </a:solidFill>
                <a:latin typeface="Calibri"/>
              </a:rPr>
              <a:t>Your task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86384" y="1828800"/>
            <a:ext cx="10618927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</a:pPr>
            <a:r>
              <a:rPr sz="1350" b="0">
                <a:solidFill>
                  <a:srgbClr val="0F2A44"/>
                </a:solidFill>
                <a:latin typeface="Calibri"/>
              </a:rPr>
              <a:t>Open the installed-apps list on one device you are allowed to use. Pick twelve programs and build a table classifying each one, then answer the question underneath.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66928" y="3122676"/>
            <a:ext cx="3551834" cy="1874519"/>
          </a:xfrm>
          <a:prstGeom prst="roundRect">
            <a:avLst>
              <a:gd name="adj" fmla="val 4000"/>
            </a:avLst>
          </a:prstGeom>
          <a:solidFill>
            <a:srgbClr val="F2F5F8"/>
          </a:solidFill>
          <a:ln w="9525">
            <a:solidFill>
              <a:srgbClr val="D8E0E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9" name="Rounded Rectangle 8"/>
          <p:cNvSpPr/>
          <p:nvPr/>
        </p:nvSpPr>
        <p:spPr>
          <a:xfrm>
            <a:off x="713232" y="3268980"/>
            <a:ext cx="237744" cy="237744"/>
          </a:xfrm>
          <a:prstGeom prst="roundRect">
            <a:avLst>
              <a:gd name="adj" fmla="val 50000"/>
            </a:avLst>
          </a:prstGeom>
          <a:solidFill>
            <a:srgbClr val="1D6FB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0" name="TextBox 9"/>
          <p:cNvSpPr txBox="1"/>
          <p:nvPr/>
        </p:nvSpPr>
        <p:spPr>
          <a:xfrm>
            <a:off x="713232" y="3278124"/>
            <a:ext cx="237744" cy="21945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00" b="1">
                <a:solidFill>
                  <a:srgbClr val="FFFFFF"/>
                </a:solidFill>
                <a:latin typeface="Calibri"/>
              </a:rPr>
              <a:t>1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042416" y="3268980"/>
            <a:ext cx="2930042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>
                <a:solidFill>
                  <a:srgbClr val="0F2A44"/>
                </a:solidFill>
                <a:latin typeface="Calibri"/>
              </a:rPr>
              <a:t>Classify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13232" y="3616452"/>
            <a:ext cx="3259226" cy="123443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8000"/>
              </a:lnSpc>
            </a:pPr>
            <a:r>
              <a:rPr sz="1200" b="0">
                <a:solidFill>
                  <a:srgbClr val="1B222A"/>
                </a:solidFill>
                <a:latin typeface="Calibri"/>
              </a:rPr>
              <a:t>System or application software, and which category of application.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4319930" y="3122676"/>
            <a:ext cx="3551834" cy="1874519"/>
          </a:xfrm>
          <a:prstGeom prst="roundRect">
            <a:avLst>
              <a:gd name="adj" fmla="val 4000"/>
            </a:avLst>
          </a:prstGeom>
          <a:solidFill>
            <a:srgbClr val="F2F5F8"/>
          </a:solidFill>
          <a:ln w="9525">
            <a:solidFill>
              <a:srgbClr val="D8E0E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4" name="Rounded Rectangle 13"/>
          <p:cNvSpPr/>
          <p:nvPr/>
        </p:nvSpPr>
        <p:spPr>
          <a:xfrm>
            <a:off x="4466234" y="3268980"/>
            <a:ext cx="237744" cy="237744"/>
          </a:xfrm>
          <a:prstGeom prst="roundRect">
            <a:avLst>
              <a:gd name="adj" fmla="val 50000"/>
            </a:avLst>
          </a:prstGeom>
          <a:solidFill>
            <a:srgbClr val="1D6FB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5" name="TextBox 14"/>
          <p:cNvSpPr txBox="1"/>
          <p:nvPr/>
        </p:nvSpPr>
        <p:spPr>
          <a:xfrm>
            <a:off x="4466234" y="3278124"/>
            <a:ext cx="237744" cy="21945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00" b="1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795418" y="3268980"/>
            <a:ext cx="2930042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>
                <a:solidFill>
                  <a:srgbClr val="0F2A44"/>
                </a:solidFill>
                <a:latin typeface="Calibri"/>
              </a:rPr>
              <a:t>Licence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466234" y="3616452"/>
            <a:ext cx="3259226" cy="123443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8000"/>
              </a:lnSpc>
            </a:pPr>
            <a:r>
              <a:rPr sz="1200" b="0">
                <a:solidFill>
                  <a:srgbClr val="1B222A"/>
                </a:solidFill>
                <a:latin typeface="Calibri"/>
              </a:rPr>
              <a:t>Name the licence type for each and say how you worked it out.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8072932" y="3122676"/>
            <a:ext cx="3551834" cy="1874519"/>
          </a:xfrm>
          <a:prstGeom prst="roundRect">
            <a:avLst>
              <a:gd name="adj" fmla="val 4000"/>
            </a:avLst>
          </a:prstGeom>
          <a:solidFill>
            <a:srgbClr val="F2F5F8"/>
          </a:solidFill>
          <a:ln w="9525">
            <a:solidFill>
              <a:srgbClr val="D8E0E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9" name="Rounded Rectangle 18"/>
          <p:cNvSpPr/>
          <p:nvPr/>
        </p:nvSpPr>
        <p:spPr>
          <a:xfrm>
            <a:off x="8219236" y="3268980"/>
            <a:ext cx="237744" cy="237744"/>
          </a:xfrm>
          <a:prstGeom prst="roundRect">
            <a:avLst>
              <a:gd name="adj" fmla="val 50000"/>
            </a:avLst>
          </a:prstGeom>
          <a:solidFill>
            <a:srgbClr val="1D6FB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0" name="TextBox 19"/>
          <p:cNvSpPr txBox="1"/>
          <p:nvPr/>
        </p:nvSpPr>
        <p:spPr>
          <a:xfrm>
            <a:off x="8219236" y="3278124"/>
            <a:ext cx="237744" cy="21945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00" b="1">
                <a:solidFill>
                  <a:srgbClr val="FFFFFF"/>
                </a:solidFill>
                <a:latin typeface="Calibri"/>
              </a:rPr>
              <a:t>3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548420" y="3268980"/>
            <a:ext cx="2930042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>
                <a:solidFill>
                  <a:srgbClr val="0F2A44"/>
                </a:solidFill>
                <a:latin typeface="Calibri"/>
              </a:rPr>
              <a:t>Judge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219236" y="3616452"/>
            <a:ext cx="3259226" cy="123443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8000"/>
              </a:lnSpc>
            </a:pPr>
            <a:r>
              <a:rPr sz="1200" b="0">
                <a:solidFill>
                  <a:srgbClr val="1B222A"/>
                </a:solidFill>
                <a:latin typeface="Calibri"/>
              </a:rPr>
              <a:t>Which three would you remove, and what would break if you did?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566928" y="5559552"/>
            <a:ext cx="11057839" cy="457200"/>
          </a:xfrm>
          <a:prstGeom prst="roundRect">
            <a:avLst>
              <a:gd name="adj" fmla="val 4000"/>
            </a:avLst>
          </a:prstGeom>
          <a:solidFill>
            <a:srgbClr val="0F2A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4" name="TextBox 23"/>
          <p:cNvSpPr txBox="1"/>
          <p:nvPr/>
        </p:nvSpPr>
        <p:spPr>
          <a:xfrm>
            <a:off x="786384" y="5669280"/>
            <a:ext cx="10618927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300" b="1">
                <a:solidFill>
                  <a:srgbClr val="FFFFFF"/>
                </a:solidFill>
                <a:latin typeface="Calibri"/>
              </a:rPr>
              <a:t>Marks: 20  ·  Due at the end of Week 6  ·  Work individually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566928" y="6016752"/>
            <a:ext cx="11057839" cy="38404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>
                <a:solidFill>
                  <a:srgbClr val="1D6FB8"/>
                </a:solidFill>
                <a:latin typeface="Calibri"/>
              </a:rPr>
              <a:t>Submit as a table in the assignment upload for Module 2.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66928" y="384048"/>
            <a:ext cx="11057839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100" b="1">
                <a:solidFill>
                  <a:srgbClr val="C2410C"/>
                </a:solidFill>
                <a:latin typeface="Calibri"/>
              </a:rPr>
              <a:t>KNOWLEDGE CHECK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527487" y="6382512"/>
            <a:ext cx="109728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>
                <a:solidFill>
                  <a:srgbClr val="5A6672"/>
                </a:solidFill>
                <a:latin typeface="Calibri"/>
              </a:rPr>
              <a:t>11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66928" y="713232"/>
            <a:ext cx="11057839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200" b="1">
                <a:solidFill>
                  <a:srgbClr val="0F2A44"/>
                </a:solidFill>
                <a:latin typeface="Calibri"/>
              </a:rPr>
              <a:t>Before you take the quiz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66928" y="1280160"/>
            <a:ext cx="11057839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00" b="0">
                <a:solidFill>
                  <a:srgbClr val="5A6672"/>
                </a:solidFill>
                <a:latin typeface="Calibri"/>
              </a:rPr>
              <a:t>Answer these three out loud. If any of them stalls you, go back to that slide.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66928" y="1828800"/>
            <a:ext cx="11057839" cy="896112"/>
          </a:xfrm>
          <a:prstGeom prst="roundRect">
            <a:avLst>
              <a:gd name="adj" fmla="val 4000"/>
            </a:avLst>
          </a:prstGeom>
          <a:solidFill>
            <a:srgbClr val="F2F5F8"/>
          </a:solidFill>
          <a:ln w="9525">
            <a:solidFill>
              <a:srgbClr val="D8E0E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7" name="Rounded Rectangle 6"/>
          <p:cNvSpPr/>
          <p:nvPr/>
        </p:nvSpPr>
        <p:spPr>
          <a:xfrm>
            <a:off x="768096" y="2103120"/>
            <a:ext cx="310896" cy="310896"/>
          </a:xfrm>
          <a:prstGeom prst="roundRect">
            <a:avLst>
              <a:gd name="adj" fmla="val 50000"/>
            </a:avLst>
          </a:prstGeom>
          <a:solidFill>
            <a:srgbClr val="1D6FB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8" name="TextBox 7"/>
          <p:cNvSpPr txBox="1"/>
          <p:nvPr/>
        </p:nvSpPr>
        <p:spPr>
          <a:xfrm>
            <a:off x="768096" y="2130552"/>
            <a:ext cx="310896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400" b="1">
                <a:solidFill>
                  <a:srgbClr val="FFFFFF"/>
                </a:solidFill>
                <a:latin typeface="Calibri"/>
              </a:rPr>
              <a:t>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43584" y="2011680"/>
            <a:ext cx="10143439" cy="6217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12000"/>
              </a:lnSpc>
            </a:pPr>
            <a:r>
              <a:rPr sz="1400" b="0">
                <a:solidFill>
                  <a:srgbClr val="1B222A"/>
                </a:solidFill>
                <a:latin typeface="Calibri"/>
              </a:rPr>
              <a:t>Antivirus software helps you get nothing done — so why is it classed as system software and not an application?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66928" y="2907791"/>
            <a:ext cx="11057839" cy="896112"/>
          </a:xfrm>
          <a:prstGeom prst="roundRect">
            <a:avLst>
              <a:gd name="adj" fmla="val 4000"/>
            </a:avLst>
          </a:prstGeom>
          <a:solidFill>
            <a:srgbClr val="F2F5F8"/>
          </a:solidFill>
          <a:ln w="9525">
            <a:solidFill>
              <a:srgbClr val="D8E0E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1" name="Rounded Rectangle 10"/>
          <p:cNvSpPr/>
          <p:nvPr/>
        </p:nvSpPr>
        <p:spPr>
          <a:xfrm>
            <a:off x="768096" y="3182111"/>
            <a:ext cx="310896" cy="310896"/>
          </a:xfrm>
          <a:prstGeom prst="roundRect">
            <a:avLst>
              <a:gd name="adj" fmla="val 50000"/>
            </a:avLst>
          </a:prstGeom>
          <a:solidFill>
            <a:srgbClr val="1D6FB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2" name="TextBox 11"/>
          <p:cNvSpPr txBox="1"/>
          <p:nvPr/>
        </p:nvSpPr>
        <p:spPr>
          <a:xfrm>
            <a:off x="768096" y="3209544"/>
            <a:ext cx="310896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400" b="1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43584" y="3090672"/>
            <a:ext cx="10143439" cy="6217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12000"/>
              </a:lnSpc>
            </a:pPr>
            <a:r>
              <a:rPr sz="1400" b="0">
                <a:solidFill>
                  <a:srgbClr val="1B222A"/>
                </a:solidFill>
                <a:latin typeface="Calibri"/>
              </a:rPr>
              <a:t>You have twelve programs open and the computer keeps working. Which part of the operating system is doing the hardest work, and what is it doing?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66928" y="3986783"/>
            <a:ext cx="11057839" cy="896112"/>
          </a:xfrm>
          <a:prstGeom prst="roundRect">
            <a:avLst>
              <a:gd name="adj" fmla="val 4000"/>
            </a:avLst>
          </a:prstGeom>
          <a:solidFill>
            <a:srgbClr val="F2F5F8"/>
          </a:solidFill>
          <a:ln w="9525">
            <a:solidFill>
              <a:srgbClr val="D8E0E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5" name="Rounded Rectangle 14"/>
          <p:cNvSpPr/>
          <p:nvPr/>
        </p:nvSpPr>
        <p:spPr>
          <a:xfrm>
            <a:off x="768096" y="4261103"/>
            <a:ext cx="310896" cy="310896"/>
          </a:xfrm>
          <a:prstGeom prst="roundRect">
            <a:avLst>
              <a:gd name="adj" fmla="val 50000"/>
            </a:avLst>
          </a:prstGeom>
          <a:solidFill>
            <a:srgbClr val="1D6FB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6" name="TextBox 15"/>
          <p:cNvSpPr txBox="1"/>
          <p:nvPr/>
        </p:nvSpPr>
        <p:spPr>
          <a:xfrm>
            <a:off x="768096" y="4288536"/>
            <a:ext cx="310896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400" b="1">
                <a:solidFill>
                  <a:srgbClr val="FFFFFF"/>
                </a:solidFill>
                <a:latin typeface="Calibri"/>
              </a:rPr>
              <a:t>3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43584" y="4169663"/>
            <a:ext cx="10143439" cy="6217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12000"/>
              </a:lnSpc>
            </a:pPr>
            <a:r>
              <a:rPr sz="1400" b="0">
                <a:solidFill>
                  <a:srgbClr val="1B222A"/>
                </a:solidFill>
                <a:latin typeface="Calibri"/>
              </a:rPr>
              <a:t>A school wants software its own learners can study, modify and share legally. Which licence type fits, and why do the others fail?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66928" y="6016752"/>
            <a:ext cx="11057839" cy="38404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>
                <a:solidFill>
                  <a:srgbClr val="1D6FB8"/>
                </a:solidFill>
                <a:latin typeface="Calibri"/>
              </a:rPr>
              <a:t>The full quiz has ten questions and gives you feedback after each answer.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F2A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66928" y="685800"/>
            <a:ext cx="11057839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00" b="1">
                <a:solidFill>
                  <a:srgbClr val="8FB8DC"/>
                </a:solidFill>
                <a:latin typeface="Calibri"/>
              </a:rPr>
              <a:t>MODULE COMPLETE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66928" y="1051560"/>
            <a:ext cx="11057839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400" b="1">
                <a:solidFill>
                  <a:srgbClr val="FFFFFF"/>
                </a:solidFill>
                <a:latin typeface="Calibri"/>
              </a:rPr>
              <a:t>What to take with you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566928" y="1965960"/>
            <a:ext cx="5391759" cy="1371600"/>
          </a:xfrm>
          <a:prstGeom prst="roundRect">
            <a:avLst>
              <a:gd name="adj" fmla="val 4000"/>
            </a:avLst>
          </a:prstGeom>
          <a:solidFill>
            <a:srgbClr val="1A3C5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6" name="TextBox 5"/>
          <p:cNvSpPr txBox="1"/>
          <p:nvPr/>
        </p:nvSpPr>
        <p:spPr>
          <a:xfrm>
            <a:off x="768096" y="2130552"/>
            <a:ext cx="4989423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700" b="1">
                <a:solidFill>
                  <a:srgbClr val="7FB2DF"/>
                </a:solidFill>
                <a:latin typeface="Calibri"/>
              </a:rPr>
              <a:t>Software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68096" y="2496312"/>
            <a:ext cx="4989423" cy="6858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</a:pPr>
            <a:r>
              <a:rPr sz="1250" b="0">
                <a:solidFill>
                  <a:srgbClr val="FFFFFF"/>
                </a:solidFill>
                <a:latin typeface="Calibri"/>
              </a:rPr>
              <a:t>is stored instructions: written by people, replaceable, and always licensed.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233007" y="1965960"/>
            <a:ext cx="5391759" cy="1371600"/>
          </a:xfrm>
          <a:prstGeom prst="roundRect">
            <a:avLst>
              <a:gd name="adj" fmla="val 4000"/>
            </a:avLst>
          </a:prstGeom>
          <a:solidFill>
            <a:srgbClr val="1A3C5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9" name="TextBox 8"/>
          <p:cNvSpPr txBox="1"/>
          <p:nvPr/>
        </p:nvSpPr>
        <p:spPr>
          <a:xfrm>
            <a:off x="6434175" y="2130552"/>
            <a:ext cx="4989423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700" b="1">
                <a:solidFill>
                  <a:srgbClr val="7FB2DF"/>
                </a:solidFill>
                <a:latin typeface="Calibri"/>
              </a:rPr>
              <a:t>Two families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434175" y="2496312"/>
            <a:ext cx="4989423" cy="6858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</a:pPr>
            <a:r>
              <a:rPr sz="1250" b="0">
                <a:solidFill>
                  <a:srgbClr val="FFFFFF"/>
                </a:solidFill>
                <a:latin typeface="Calibri"/>
              </a:rPr>
              <a:t>system software serves the machine, application software serves your task.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66928" y="3593591"/>
            <a:ext cx="5391759" cy="1371600"/>
          </a:xfrm>
          <a:prstGeom prst="roundRect">
            <a:avLst>
              <a:gd name="adj" fmla="val 4000"/>
            </a:avLst>
          </a:prstGeom>
          <a:solidFill>
            <a:srgbClr val="1A3C5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2" name="TextBox 11"/>
          <p:cNvSpPr txBox="1"/>
          <p:nvPr/>
        </p:nvSpPr>
        <p:spPr>
          <a:xfrm>
            <a:off x="768096" y="3758183"/>
            <a:ext cx="4989423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700" b="1">
                <a:solidFill>
                  <a:srgbClr val="7FB2DF"/>
                </a:solidFill>
                <a:latin typeface="Calibri"/>
              </a:rPr>
              <a:t>The OS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68096" y="4123944"/>
            <a:ext cx="4989423" cy="6858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</a:pPr>
            <a:r>
              <a:rPr sz="1250" b="0">
                <a:solidFill>
                  <a:srgbClr val="FFFFFF"/>
                </a:solidFill>
                <a:latin typeface="Calibri"/>
              </a:rPr>
              <a:t>manages memory, processor time, files, devices and the interface — invisibly.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6233007" y="3593591"/>
            <a:ext cx="5391759" cy="1371600"/>
          </a:xfrm>
          <a:prstGeom prst="roundRect">
            <a:avLst>
              <a:gd name="adj" fmla="val 4000"/>
            </a:avLst>
          </a:prstGeom>
          <a:solidFill>
            <a:srgbClr val="1A3C5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5" name="TextBox 14"/>
          <p:cNvSpPr txBox="1"/>
          <p:nvPr/>
        </p:nvSpPr>
        <p:spPr>
          <a:xfrm>
            <a:off x="6434175" y="3758183"/>
            <a:ext cx="4989423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700" b="1">
                <a:solidFill>
                  <a:srgbClr val="7FB2DF"/>
                </a:solidFill>
                <a:latin typeface="Calibri"/>
              </a:rPr>
              <a:t>Licences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434175" y="4123944"/>
            <a:ext cx="4989423" cy="6858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</a:pPr>
            <a:r>
              <a:rPr sz="1250" b="0">
                <a:solidFill>
                  <a:srgbClr val="FFFFFF"/>
                </a:solidFill>
                <a:latin typeface="Calibri"/>
              </a:rPr>
              <a:t>decide what you may legally copy, change and share. Read before you install.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66928" y="5989320"/>
            <a:ext cx="11057839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00" b="1">
                <a:solidFill>
                  <a:srgbClr val="8FB8DC"/>
                </a:solidFill>
                <a:latin typeface="Calibri"/>
              </a:rPr>
              <a:t>Next up  ·  Module 03: Hardware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0527487" y="6382512"/>
            <a:ext cx="109728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>
                <a:solidFill>
                  <a:srgbClr val="5A7C99"/>
                </a:solidFill>
                <a:latin typeface="Calibri"/>
              </a:rPr>
              <a:t>12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66928" y="384048"/>
            <a:ext cx="11057839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100" b="1">
                <a:solidFill>
                  <a:srgbClr val="C2410C"/>
                </a:solidFill>
                <a:latin typeface="Calibri"/>
              </a:rPr>
              <a:t>OBJECTIVES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527487" y="6382512"/>
            <a:ext cx="109728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>
                <a:solidFill>
                  <a:srgbClr val="5A6672"/>
                </a:solidFill>
                <a:latin typeface="Calibri"/>
              </a:rPr>
              <a:t>2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66928" y="713232"/>
            <a:ext cx="11057839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200" b="1">
                <a:solidFill>
                  <a:srgbClr val="0F2A44"/>
                </a:solidFill>
                <a:latin typeface="Calibri"/>
              </a:rPr>
              <a:t>What you will be able to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66928" y="1280160"/>
            <a:ext cx="11057839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00" b="0">
                <a:solidFill>
                  <a:srgbClr val="5A6672"/>
                </a:solidFill>
                <a:latin typeface="Calibri"/>
              </a:rPr>
              <a:t>Four things you should be able to do without notes by the end of the module.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66928" y="2208276"/>
            <a:ext cx="5428335" cy="1508760"/>
          </a:xfrm>
          <a:prstGeom prst="roundRect">
            <a:avLst>
              <a:gd name="adj" fmla="val 4000"/>
            </a:avLst>
          </a:prstGeom>
          <a:solidFill>
            <a:srgbClr val="F2F5F8"/>
          </a:solidFill>
          <a:ln w="9525">
            <a:solidFill>
              <a:srgbClr val="D8E0E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7" name="Rounded Rectangle 6"/>
          <p:cNvSpPr/>
          <p:nvPr/>
        </p:nvSpPr>
        <p:spPr>
          <a:xfrm>
            <a:off x="713232" y="2354580"/>
            <a:ext cx="237744" cy="237744"/>
          </a:xfrm>
          <a:prstGeom prst="roundRect">
            <a:avLst>
              <a:gd name="adj" fmla="val 50000"/>
            </a:avLst>
          </a:prstGeom>
          <a:solidFill>
            <a:srgbClr val="1D6FB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8" name="TextBox 7"/>
          <p:cNvSpPr txBox="1"/>
          <p:nvPr/>
        </p:nvSpPr>
        <p:spPr>
          <a:xfrm>
            <a:off x="713232" y="2363724"/>
            <a:ext cx="237744" cy="21945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00" b="1">
                <a:solidFill>
                  <a:srgbClr val="FFFFFF"/>
                </a:solidFill>
                <a:latin typeface="Calibri"/>
              </a:rPr>
              <a:t>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42416" y="2354580"/>
            <a:ext cx="4806543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700" b="1">
                <a:solidFill>
                  <a:srgbClr val="0F2A44"/>
                </a:solidFill>
                <a:latin typeface="Calibri"/>
              </a:rPr>
              <a:t>Classify software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13232" y="2702052"/>
            <a:ext cx="5135727" cy="86867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8000"/>
              </a:lnSpc>
            </a:pPr>
            <a:r>
              <a:rPr sz="1250" b="0">
                <a:solidFill>
                  <a:srgbClr val="1B222A"/>
                </a:solidFill>
                <a:latin typeface="Calibri"/>
              </a:rPr>
              <a:t>Sort any program you meet into system software or application software and justify the choice.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6196431" y="2208276"/>
            <a:ext cx="5428335" cy="1508760"/>
          </a:xfrm>
          <a:prstGeom prst="roundRect">
            <a:avLst>
              <a:gd name="adj" fmla="val 4000"/>
            </a:avLst>
          </a:prstGeom>
          <a:solidFill>
            <a:srgbClr val="F2F5F8"/>
          </a:solidFill>
          <a:ln w="9525">
            <a:solidFill>
              <a:srgbClr val="D8E0E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2" name="Rounded Rectangle 11"/>
          <p:cNvSpPr/>
          <p:nvPr/>
        </p:nvSpPr>
        <p:spPr>
          <a:xfrm>
            <a:off x="6342735" y="2354580"/>
            <a:ext cx="237744" cy="237744"/>
          </a:xfrm>
          <a:prstGeom prst="roundRect">
            <a:avLst>
              <a:gd name="adj" fmla="val 50000"/>
            </a:avLst>
          </a:prstGeom>
          <a:solidFill>
            <a:srgbClr val="1D6FB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3" name="TextBox 12"/>
          <p:cNvSpPr txBox="1"/>
          <p:nvPr/>
        </p:nvSpPr>
        <p:spPr>
          <a:xfrm>
            <a:off x="6342735" y="2363724"/>
            <a:ext cx="237744" cy="21945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00" b="1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671919" y="2354580"/>
            <a:ext cx="4806543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700" b="1">
                <a:solidFill>
                  <a:srgbClr val="0F2A44"/>
                </a:solidFill>
                <a:latin typeface="Calibri"/>
              </a:rPr>
              <a:t>Explain the OS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342735" y="2702052"/>
            <a:ext cx="5135727" cy="86867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8000"/>
              </a:lnSpc>
            </a:pPr>
            <a:r>
              <a:rPr sz="1250" b="0">
                <a:solidFill>
                  <a:srgbClr val="1B222A"/>
                </a:solidFill>
                <a:latin typeface="Calibri"/>
              </a:rPr>
              <a:t>Describe four jobs the operating system does that you never see happening.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66928" y="3918204"/>
            <a:ext cx="5428335" cy="1508760"/>
          </a:xfrm>
          <a:prstGeom prst="roundRect">
            <a:avLst>
              <a:gd name="adj" fmla="val 4000"/>
            </a:avLst>
          </a:prstGeom>
          <a:solidFill>
            <a:srgbClr val="F2F5F8"/>
          </a:solidFill>
          <a:ln w="9525">
            <a:solidFill>
              <a:srgbClr val="D8E0E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7" name="Rounded Rectangle 16"/>
          <p:cNvSpPr/>
          <p:nvPr/>
        </p:nvSpPr>
        <p:spPr>
          <a:xfrm>
            <a:off x="713232" y="4064508"/>
            <a:ext cx="237744" cy="237744"/>
          </a:xfrm>
          <a:prstGeom prst="roundRect">
            <a:avLst>
              <a:gd name="adj" fmla="val 50000"/>
            </a:avLst>
          </a:prstGeom>
          <a:solidFill>
            <a:srgbClr val="1D6FB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8" name="TextBox 17"/>
          <p:cNvSpPr txBox="1"/>
          <p:nvPr/>
        </p:nvSpPr>
        <p:spPr>
          <a:xfrm>
            <a:off x="713232" y="4073652"/>
            <a:ext cx="237744" cy="21945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00" b="1">
                <a:solidFill>
                  <a:srgbClr val="FFFFFF"/>
                </a:solidFill>
                <a:latin typeface="Calibri"/>
              </a:rPr>
              <a:t>3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042416" y="4064508"/>
            <a:ext cx="4806543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700" b="1">
                <a:solidFill>
                  <a:srgbClr val="0F2A44"/>
                </a:solidFill>
                <a:latin typeface="Calibri"/>
              </a:rPr>
              <a:t>Match tool to task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713232" y="4411980"/>
            <a:ext cx="5135727" cy="86867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8000"/>
              </a:lnSpc>
            </a:pPr>
            <a:r>
              <a:rPr sz="1250" b="0">
                <a:solidFill>
                  <a:srgbClr val="1B222A"/>
                </a:solidFill>
                <a:latin typeface="Calibri"/>
              </a:rPr>
              <a:t>Choose the right application for a given task and say why the alternatives fit worse.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6196431" y="3918204"/>
            <a:ext cx="5428335" cy="1508760"/>
          </a:xfrm>
          <a:prstGeom prst="roundRect">
            <a:avLst>
              <a:gd name="adj" fmla="val 4000"/>
            </a:avLst>
          </a:prstGeom>
          <a:solidFill>
            <a:srgbClr val="F2F5F8"/>
          </a:solidFill>
          <a:ln w="9525">
            <a:solidFill>
              <a:srgbClr val="D8E0E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2" name="Rounded Rectangle 21"/>
          <p:cNvSpPr/>
          <p:nvPr/>
        </p:nvSpPr>
        <p:spPr>
          <a:xfrm>
            <a:off x="6342735" y="4064508"/>
            <a:ext cx="237744" cy="237744"/>
          </a:xfrm>
          <a:prstGeom prst="roundRect">
            <a:avLst>
              <a:gd name="adj" fmla="val 50000"/>
            </a:avLst>
          </a:prstGeom>
          <a:solidFill>
            <a:srgbClr val="1D6FB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3" name="TextBox 22"/>
          <p:cNvSpPr txBox="1"/>
          <p:nvPr/>
        </p:nvSpPr>
        <p:spPr>
          <a:xfrm>
            <a:off x="6342735" y="4073652"/>
            <a:ext cx="237744" cy="21945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00" b="1">
                <a:solidFill>
                  <a:srgbClr val="FFFFFF"/>
                </a:solidFill>
                <a:latin typeface="Calibri"/>
              </a:rPr>
              <a:t>4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6671919" y="4064508"/>
            <a:ext cx="4806543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700" b="1">
                <a:solidFill>
                  <a:srgbClr val="0F2A44"/>
                </a:solidFill>
                <a:latin typeface="Calibri"/>
              </a:rPr>
              <a:t>Read a licence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342735" y="4411980"/>
            <a:ext cx="5135727" cy="86867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8000"/>
              </a:lnSpc>
            </a:pPr>
            <a:r>
              <a:rPr sz="1250" b="0">
                <a:solidFill>
                  <a:srgbClr val="1B222A"/>
                </a:solidFill>
                <a:latin typeface="Calibri"/>
              </a:rPr>
              <a:t>Tell the difference between proprietary, open-source, freeware and subscription software.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566928" y="6016752"/>
            <a:ext cx="11057839" cy="38404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>
                <a:solidFill>
                  <a:srgbClr val="1D6FB8"/>
                </a:solidFill>
                <a:latin typeface="Calibri"/>
              </a:rPr>
              <a:t>These four objectives are what the end-of-module quiz measures.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66928" y="384048"/>
            <a:ext cx="11057839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100" b="1">
                <a:solidFill>
                  <a:srgbClr val="C2410C"/>
                </a:solidFill>
                <a:latin typeface="Calibri"/>
              </a:rPr>
              <a:t>DEFINITION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527487" y="6382512"/>
            <a:ext cx="109728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>
                <a:solidFill>
                  <a:srgbClr val="5A6672"/>
                </a:solidFill>
                <a:latin typeface="Calibri"/>
              </a:rPr>
              <a:t>3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66928" y="713232"/>
            <a:ext cx="11057839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200" b="1">
                <a:solidFill>
                  <a:srgbClr val="0F2A44"/>
                </a:solidFill>
                <a:latin typeface="Calibri"/>
              </a:rPr>
              <a:t>Software is a set of instructions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566928" y="1426464"/>
            <a:ext cx="11057839" cy="868680"/>
          </a:xfrm>
          <a:prstGeom prst="roundRect">
            <a:avLst>
              <a:gd name="adj" fmla="val 4000"/>
            </a:avLst>
          </a:prstGeom>
          <a:solidFill>
            <a:srgbClr val="E8F1F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6" name="TextBox 5"/>
          <p:cNvSpPr txBox="1"/>
          <p:nvPr/>
        </p:nvSpPr>
        <p:spPr>
          <a:xfrm>
            <a:off x="786384" y="1572768"/>
            <a:ext cx="10618927" cy="576071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12000"/>
              </a:lnSpc>
            </a:pPr>
            <a:r>
              <a:rPr sz="1450" b="0">
                <a:solidFill>
                  <a:srgbClr val="0F2A44"/>
                </a:solidFill>
                <a:latin typeface="Calibri"/>
              </a:rPr>
              <a:t>Software is a set of written instructions, stored electronically, that tells the hardware exactly what to do, in what order, and what to do when something goes wrong.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66928" y="2811780"/>
            <a:ext cx="2613583" cy="1874519"/>
          </a:xfrm>
          <a:prstGeom prst="roundRect">
            <a:avLst>
              <a:gd name="adj" fmla="val 4000"/>
            </a:avLst>
          </a:prstGeom>
          <a:solidFill>
            <a:srgbClr val="F2F5F8"/>
          </a:solidFill>
          <a:ln w="9525">
            <a:solidFill>
              <a:srgbClr val="D8E0E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8" name="TextBox 7"/>
          <p:cNvSpPr txBox="1"/>
          <p:nvPr/>
        </p:nvSpPr>
        <p:spPr>
          <a:xfrm>
            <a:off x="713232" y="2958084"/>
            <a:ext cx="2320975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>
                <a:solidFill>
                  <a:srgbClr val="0F2A44"/>
                </a:solidFill>
                <a:latin typeface="Calibri"/>
              </a:rPr>
              <a:t>Written in code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13232" y="3305556"/>
            <a:ext cx="2320975" cy="123443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8000"/>
              </a:lnSpc>
            </a:pPr>
            <a:r>
              <a:rPr sz="1150" b="0">
                <a:solidFill>
                  <a:srgbClr val="1B222A"/>
                </a:solidFill>
                <a:latin typeface="Calibri"/>
              </a:rPr>
              <a:t>Programmers write in a language people can read, then it is translated for the machine.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3381679" y="2811780"/>
            <a:ext cx="2613583" cy="1874519"/>
          </a:xfrm>
          <a:prstGeom prst="roundRect">
            <a:avLst>
              <a:gd name="adj" fmla="val 4000"/>
            </a:avLst>
          </a:prstGeom>
          <a:solidFill>
            <a:srgbClr val="F2F5F8"/>
          </a:solidFill>
          <a:ln w="9525">
            <a:solidFill>
              <a:srgbClr val="D8E0E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1" name="TextBox 10"/>
          <p:cNvSpPr txBox="1"/>
          <p:nvPr/>
        </p:nvSpPr>
        <p:spPr>
          <a:xfrm>
            <a:off x="3527983" y="2958084"/>
            <a:ext cx="2320975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>
                <a:solidFill>
                  <a:srgbClr val="0F2A44"/>
                </a:solidFill>
                <a:latin typeface="Calibri"/>
              </a:rPr>
              <a:t>Stored, not wired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527983" y="3305556"/>
            <a:ext cx="2320975" cy="123443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8000"/>
              </a:lnSpc>
            </a:pPr>
            <a:r>
              <a:rPr sz="1150" b="0">
                <a:solidFill>
                  <a:srgbClr val="1B222A"/>
                </a:solidFill>
                <a:latin typeface="Calibri"/>
              </a:rPr>
              <a:t>It sits on the drive and is loaded into memory when you open it.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6196431" y="2811780"/>
            <a:ext cx="2613583" cy="1874519"/>
          </a:xfrm>
          <a:prstGeom prst="roundRect">
            <a:avLst>
              <a:gd name="adj" fmla="val 4000"/>
            </a:avLst>
          </a:prstGeom>
          <a:solidFill>
            <a:srgbClr val="F2F5F8"/>
          </a:solidFill>
          <a:ln w="9525">
            <a:solidFill>
              <a:srgbClr val="D8E0E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4" name="TextBox 13"/>
          <p:cNvSpPr txBox="1"/>
          <p:nvPr/>
        </p:nvSpPr>
        <p:spPr>
          <a:xfrm>
            <a:off x="6342735" y="2958084"/>
            <a:ext cx="2320975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>
                <a:solidFill>
                  <a:srgbClr val="0F2A44"/>
                </a:solidFill>
                <a:latin typeface="Calibri"/>
              </a:rPr>
              <a:t>Updated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342735" y="3305556"/>
            <a:ext cx="2320975" cy="123443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8000"/>
              </a:lnSpc>
            </a:pPr>
            <a:r>
              <a:rPr sz="1150" b="0">
                <a:solidFill>
                  <a:srgbClr val="1B222A"/>
                </a:solidFill>
                <a:latin typeface="Calibri"/>
              </a:rPr>
              <a:t>Bugs get fixed and features get added long after you bought the device.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9011183" y="2811780"/>
            <a:ext cx="2613583" cy="1874519"/>
          </a:xfrm>
          <a:prstGeom prst="roundRect">
            <a:avLst>
              <a:gd name="adj" fmla="val 4000"/>
            </a:avLst>
          </a:prstGeom>
          <a:solidFill>
            <a:srgbClr val="F2F5F8"/>
          </a:solidFill>
          <a:ln w="9525">
            <a:solidFill>
              <a:srgbClr val="D8E0E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7" name="TextBox 16"/>
          <p:cNvSpPr txBox="1"/>
          <p:nvPr/>
        </p:nvSpPr>
        <p:spPr>
          <a:xfrm>
            <a:off x="9157487" y="2958084"/>
            <a:ext cx="2320975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>
                <a:solidFill>
                  <a:srgbClr val="0F2A44"/>
                </a:solidFill>
                <a:latin typeface="Calibri"/>
              </a:rPr>
              <a:t>Licensed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9157487" y="3305556"/>
            <a:ext cx="2320975" cy="123443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8000"/>
              </a:lnSpc>
            </a:pPr>
            <a:r>
              <a:rPr sz="1150" b="0">
                <a:solidFill>
                  <a:srgbClr val="1B222A"/>
                </a:solidFill>
                <a:latin typeface="Calibri"/>
              </a:rPr>
              <a:t>You almost never own software — you own permission to use it.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566928" y="5184648"/>
            <a:ext cx="11057839" cy="713232"/>
          </a:xfrm>
          <a:prstGeom prst="roundRect">
            <a:avLst>
              <a:gd name="adj" fmla="val 4000"/>
            </a:avLst>
          </a:prstGeom>
          <a:solidFill>
            <a:srgbClr val="FDF2E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0" name="TextBox 19"/>
          <p:cNvSpPr txBox="1"/>
          <p:nvPr/>
        </p:nvSpPr>
        <p:spPr>
          <a:xfrm>
            <a:off x="786384" y="5303520"/>
            <a:ext cx="10618927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>
                <a:solidFill>
                  <a:srgbClr val="C2410C"/>
                </a:solidFill>
                <a:latin typeface="Calibri"/>
              </a:rPr>
              <a:t>Three things to remember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86384" y="5559552"/>
            <a:ext cx="10618927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150" b="0">
                <a:solidFill>
                  <a:srgbClr val="1B222A"/>
                </a:solidFill>
                <a:latin typeface="Calibri"/>
              </a:rPr>
              <a:t>You cannot touch it — only its effects · It is written by people, so it has bugs · It can be replaced without changing the hardware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566928" y="6016752"/>
            <a:ext cx="11057839" cy="38404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>
                <a:solidFill>
                  <a:srgbClr val="1D6FB8"/>
                </a:solidFill>
                <a:latin typeface="Calibri"/>
              </a:rPr>
              <a:t>Hardware is what you kick. Software is what you swear at.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66928" y="384048"/>
            <a:ext cx="11057839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100" b="1">
                <a:solidFill>
                  <a:srgbClr val="C2410C"/>
                </a:solidFill>
                <a:latin typeface="Calibri"/>
              </a:rPr>
              <a:t>CLASSIFICATION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527487" y="6382512"/>
            <a:ext cx="109728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>
                <a:solidFill>
                  <a:srgbClr val="5A6672"/>
                </a:solidFill>
                <a:latin typeface="Calibri"/>
              </a:rPr>
              <a:t>4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66928" y="713232"/>
            <a:ext cx="11057839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200" b="1">
                <a:solidFill>
                  <a:srgbClr val="0F2A44"/>
                </a:solidFill>
                <a:latin typeface="Calibri"/>
              </a:rPr>
              <a:t>Two families of software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566928" y="1426464"/>
            <a:ext cx="5400903" cy="1463040"/>
          </a:xfrm>
          <a:prstGeom prst="roundRect">
            <a:avLst>
              <a:gd name="adj" fmla="val 4000"/>
            </a:avLst>
          </a:prstGeom>
          <a:solidFill>
            <a:srgbClr val="F2F5F8"/>
          </a:solidFill>
          <a:ln w="9525">
            <a:solidFill>
              <a:srgbClr val="D8E0E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6" name="TextBox 5"/>
          <p:cNvSpPr txBox="1"/>
          <p:nvPr/>
        </p:nvSpPr>
        <p:spPr>
          <a:xfrm>
            <a:off x="749808" y="1572768"/>
            <a:ext cx="5035143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800" b="1">
                <a:solidFill>
                  <a:srgbClr val="0F2A44"/>
                </a:solidFill>
                <a:latin typeface="Calibri"/>
              </a:rPr>
              <a:t>System software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1920240"/>
            <a:ext cx="5035143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1200" b="0">
                <a:solidFill>
                  <a:srgbClr val="1B222A"/>
                </a:solidFill>
                <a:latin typeface="Calibri"/>
              </a:rPr>
              <a:t>Runs the machine itself. It starts before you do anything and keeps running underneath everything else.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2414016"/>
            <a:ext cx="5035143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>
                <a:solidFill>
                  <a:srgbClr val="1D6FB8"/>
                </a:solidFill>
                <a:latin typeface="Calibri"/>
              </a:rPr>
              <a:t>Operating system · drivers · utilities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223863" y="1426464"/>
            <a:ext cx="5400903" cy="1463040"/>
          </a:xfrm>
          <a:prstGeom prst="roundRect">
            <a:avLst>
              <a:gd name="adj" fmla="val 4000"/>
            </a:avLst>
          </a:prstGeom>
          <a:solidFill>
            <a:srgbClr val="F2F5F8"/>
          </a:solidFill>
          <a:ln w="9525">
            <a:solidFill>
              <a:srgbClr val="D8E0E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0" name="TextBox 9"/>
          <p:cNvSpPr txBox="1"/>
          <p:nvPr/>
        </p:nvSpPr>
        <p:spPr>
          <a:xfrm>
            <a:off x="6406743" y="1572768"/>
            <a:ext cx="5035143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800" b="1">
                <a:solidFill>
                  <a:srgbClr val="0F2A44"/>
                </a:solidFill>
                <a:latin typeface="Calibri"/>
              </a:rPr>
              <a:t>Application software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406743" y="1920240"/>
            <a:ext cx="5035143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1200" b="0">
                <a:solidFill>
                  <a:srgbClr val="1B222A"/>
                </a:solidFill>
                <a:latin typeface="Calibri"/>
              </a:rPr>
              <a:t>Helps you do a task. You install it, open it, close it, and the computer carries on without it.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406743" y="2414016"/>
            <a:ext cx="5035143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>
                <a:solidFill>
                  <a:srgbClr val="1D6FB8"/>
                </a:solidFill>
                <a:latin typeface="Calibri"/>
              </a:rPr>
              <a:t>Word processor · browser · game · editor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66928" y="3570732"/>
            <a:ext cx="2613583" cy="1874519"/>
          </a:xfrm>
          <a:prstGeom prst="roundRect">
            <a:avLst>
              <a:gd name="adj" fmla="val 4000"/>
            </a:avLst>
          </a:prstGeom>
          <a:solidFill>
            <a:srgbClr val="F2F5F8"/>
          </a:solidFill>
          <a:ln w="9525">
            <a:solidFill>
              <a:srgbClr val="D8E0E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4" name="Rounded Rectangle 13"/>
          <p:cNvSpPr/>
          <p:nvPr/>
        </p:nvSpPr>
        <p:spPr>
          <a:xfrm>
            <a:off x="713232" y="3717036"/>
            <a:ext cx="237744" cy="237744"/>
          </a:xfrm>
          <a:prstGeom prst="roundRect">
            <a:avLst>
              <a:gd name="adj" fmla="val 50000"/>
            </a:avLst>
          </a:prstGeom>
          <a:solidFill>
            <a:srgbClr val="1D6FB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5" name="TextBox 14"/>
          <p:cNvSpPr txBox="1"/>
          <p:nvPr/>
        </p:nvSpPr>
        <p:spPr>
          <a:xfrm>
            <a:off x="713232" y="3726180"/>
            <a:ext cx="237744" cy="21945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00" b="1">
                <a:solidFill>
                  <a:srgbClr val="FFFFFF"/>
                </a:solidFill>
                <a:latin typeface="Calibri"/>
              </a:rPr>
              <a:t>1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042416" y="3717036"/>
            <a:ext cx="1991791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00" b="1">
                <a:solidFill>
                  <a:srgbClr val="0F2A44"/>
                </a:solidFill>
                <a:latin typeface="Calibri"/>
              </a:rPr>
              <a:t>Who is it for?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13232" y="4064508"/>
            <a:ext cx="2320975" cy="123443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8000"/>
              </a:lnSpc>
            </a:pPr>
            <a:r>
              <a:rPr sz="1100" b="0">
                <a:solidFill>
                  <a:srgbClr val="1B222A"/>
                </a:solidFill>
                <a:latin typeface="Calibri"/>
              </a:rPr>
              <a:t>System software serves the computer. Applications serve the user.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3381679" y="3570732"/>
            <a:ext cx="2613583" cy="1874519"/>
          </a:xfrm>
          <a:prstGeom prst="roundRect">
            <a:avLst>
              <a:gd name="adj" fmla="val 4000"/>
            </a:avLst>
          </a:prstGeom>
          <a:solidFill>
            <a:srgbClr val="F2F5F8"/>
          </a:solidFill>
          <a:ln w="9525">
            <a:solidFill>
              <a:srgbClr val="D8E0E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9" name="Rounded Rectangle 18"/>
          <p:cNvSpPr/>
          <p:nvPr/>
        </p:nvSpPr>
        <p:spPr>
          <a:xfrm>
            <a:off x="3527983" y="3717036"/>
            <a:ext cx="237744" cy="237744"/>
          </a:xfrm>
          <a:prstGeom prst="roundRect">
            <a:avLst>
              <a:gd name="adj" fmla="val 50000"/>
            </a:avLst>
          </a:prstGeom>
          <a:solidFill>
            <a:srgbClr val="1D6FB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0" name="TextBox 19"/>
          <p:cNvSpPr txBox="1"/>
          <p:nvPr/>
        </p:nvSpPr>
        <p:spPr>
          <a:xfrm>
            <a:off x="3527983" y="3726180"/>
            <a:ext cx="237744" cy="21945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00" b="1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3857167" y="3717036"/>
            <a:ext cx="1991791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00" b="1">
                <a:solidFill>
                  <a:srgbClr val="0F2A44"/>
                </a:solidFill>
                <a:latin typeface="Calibri"/>
              </a:rPr>
              <a:t>When does it run?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3527983" y="4064508"/>
            <a:ext cx="2320975" cy="123443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8000"/>
              </a:lnSpc>
            </a:pPr>
            <a:r>
              <a:rPr sz="1100" b="0">
                <a:solidFill>
                  <a:srgbClr val="1B222A"/>
                </a:solidFill>
                <a:latin typeface="Calibri"/>
              </a:rPr>
              <a:t>System software runs from boot to shutdown. Applications run when opened.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6196431" y="3570732"/>
            <a:ext cx="2613583" cy="1874519"/>
          </a:xfrm>
          <a:prstGeom prst="roundRect">
            <a:avLst>
              <a:gd name="adj" fmla="val 4000"/>
            </a:avLst>
          </a:prstGeom>
          <a:solidFill>
            <a:srgbClr val="F2F5F8"/>
          </a:solidFill>
          <a:ln w="9525">
            <a:solidFill>
              <a:srgbClr val="D8E0E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4" name="Rounded Rectangle 23"/>
          <p:cNvSpPr/>
          <p:nvPr/>
        </p:nvSpPr>
        <p:spPr>
          <a:xfrm>
            <a:off x="6342735" y="3717036"/>
            <a:ext cx="237744" cy="237744"/>
          </a:xfrm>
          <a:prstGeom prst="roundRect">
            <a:avLst>
              <a:gd name="adj" fmla="val 50000"/>
            </a:avLst>
          </a:prstGeom>
          <a:solidFill>
            <a:srgbClr val="1D6FB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5" name="TextBox 24"/>
          <p:cNvSpPr txBox="1"/>
          <p:nvPr/>
        </p:nvSpPr>
        <p:spPr>
          <a:xfrm>
            <a:off x="6342735" y="3726180"/>
            <a:ext cx="237744" cy="21945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00" b="1">
                <a:solidFill>
                  <a:srgbClr val="FFFFFF"/>
                </a:solidFill>
                <a:latin typeface="Calibri"/>
              </a:rPr>
              <a:t>3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6671919" y="3717036"/>
            <a:ext cx="1991791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00" b="1">
                <a:solidFill>
                  <a:srgbClr val="0F2A44"/>
                </a:solidFill>
                <a:latin typeface="Calibri"/>
              </a:rPr>
              <a:t>Can you remove it?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342735" y="4064508"/>
            <a:ext cx="2320975" cy="123443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8000"/>
              </a:lnSpc>
            </a:pPr>
            <a:r>
              <a:rPr sz="1100" b="0">
                <a:solidFill>
                  <a:srgbClr val="1B222A"/>
                </a:solidFill>
                <a:latin typeface="Calibri"/>
              </a:rPr>
              <a:t>Remove an application and the machine is fine. Remove the OS and nothing works.</a:t>
            </a:r>
          </a:p>
        </p:txBody>
      </p:sp>
      <p:sp>
        <p:nvSpPr>
          <p:cNvPr id="28" name="Rounded Rectangle 27"/>
          <p:cNvSpPr/>
          <p:nvPr/>
        </p:nvSpPr>
        <p:spPr>
          <a:xfrm>
            <a:off x="9011183" y="3570732"/>
            <a:ext cx="2613583" cy="1874519"/>
          </a:xfrm>
          <a:prstGeom prst="roundRect">
            <a:avLst>
              <a:gd name="adj" fmla="val 4000"/>
            </a:avLst>
          </a:prstGeom>
          <a:solidFill>
            <a:srgbClr val="F2F5F8"/>
          </a:solidFill>
          <a:ln w="9525">
            <a:solidFill>
              <a:srgbClr val="D8E0E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9" name="Rounded Rectangle 28"/>
          <p:cNvSpPr/>
          <p:nvPr/>
        </p:nvSpPr>
        <p:spPr>
          <a:xfrm>
            <a:off x="9157487" y="3717036"/>
            <a:ext cx="237744" cy="237744"/>
          </a:xfrm>
          <a:prstGeom prst="roundRect">
            <a:avLst>
              <a:gd name="adj" fmla="val 50000"/>
            </a:avLst>
          </a:prstGeom>
          <a:solidFill>
            <a:srgbClr val="1D6FB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0" name="TextBox 29"/>
          <p:cNvSpPr txBox="1"/>
          <p:nvPr/>
        </p:nvSpPr>
        <p:spPr>
          <a:xfrm>
            <a:off x="9157487" y="3726180"/>
            <a:ext cx="237744" cy="21945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00" b="1">
                <a:solidFill>
                  <a:srgbClr val="FFFFFF"/>
                </a:solidFill>
                <a:latin typeface="Calibri"/>
              </a:rPr>
              <a:t>4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9486671" y="3717036"/>
            <a:ext cx="1991791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00" b="1">
                <a:solidFill>
                  <a:srgbClr val="0F2A44"/>
                </a:solidFill>
                <a:latin typeface="Calibri"/>
              </a:rPr>
              <a:t>Who notices it?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9157487" y="4064508"/>
            <a:ext cx="2320975" cy="123443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8000"/>
              </a:lnSpc>
            </a:pPr>
            <a:r>
              <a:rPr sz="1100" b="0">
                <a:solidFill>
                  <a:srgbClr val="1B222A"/>
                </a:solidFill>
                <a:latin typeface="Calibri"/>
              </a:rPr>
              <a:t>You notice system software only when it fails. You notice applications constantly.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566928" y="6016752"/>
            <a:ext cx="11057839" cy="38404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>
                <a:solidFill>
                  <a:srgbClr val="1D6FB8"/>
                </a:solidFill>
                <a:latin typeface="Calibri"/>
              </a:rPr>
              <a:t>Quick test: if it exists to keep the computer running, it is system software. If it exists to get your work done, it is application software.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66928" y="384048"/>
            <a:ext cx="11057839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100" b="1">
                <a:solidFill>
                  <a:srgbClr val="C2410C"/>
                </a:solidFill>
                <a:latin typeface="Calibri"/>
              </a:rPr>
              <a:t>SYSTEM SOFTWARE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527487" y="6382512"/>
            <a:ext cx="109728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>
                <a:solidFill>
                  <a:srgbClr val="5A6672"/>
                </a:solidFill>
                <a:latin typeface="Calibri"/>
              </a:rPr>
              <a:t>5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66928" y="713232"/>
            <a:ext cx="11057839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200" b="1">
                <a:solidFill>
                  <a:srgbClr val="0F2A44"/>
                </a:solidFill>
                <a:latin typeface="Calibri"/>
              </a:rPr>
              <a:t>Five jobs the operating system does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66928" y="1280160"/>
            <a:ext cx="11057839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00" b="0">
                <a:solidFill>
                  <a:srgbClr val="5A6672"/>
                </a:solidFill>
                <a:latin typeface="Calibri"/>
              </a:rPr>
              <a:t>All of these happen constantly, and none of them are visible when things go well.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66928" y="2857500"/>
            <a:ext cx="2050633" cy="1874519"/>
          </a:xfrm>
          <a:prstGeom prst="roundRect">
            <a:avLst>
              <a:gd name="adj" fmla="val 4000"/>
            </a:avLst>
          </a:prstGeom>
          <a:solidFill>
            <a:srgbClr val="F2F5F8"/>
          </a:solidFill>
          <a:ln w="9525">
            <a:solidFill>
              <a:srgbClr val="D8E0E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7" name="TextBox 6"/>
          <p:cNvSpPr txBox="1"/>
          <p:nvPr/>
        </p:nvSpPr>
        <p:spPr>
          <a:xfrm>
            <a:off x="713232" y="3003804"/>
            <a:ext cx="1758025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>
                <a:solidFill>
                  <a:srgbClr val="0F2A44"/>
                </a:solidFill>
                <a:latin typeface="Calibri"/>
              </a:rPr>
              <a:t>Manages memory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3351276"/>
            <a:ext cx="1758025" cy="123443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8000"/>
              </a:lnSpc>
            </a:pPr>
            <a:r>
              <a:rPr sz="1150" b="0">
                <a:solidFill>
                  <a:srgbClr val="1B222A"/>
                </a:solidFill>
                <a:latin typeface="Calibri"/>
              </a:rPr>
              <a:t>Decides which program gets which slice of RAM, and takes it back when the program closes.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2818729" y="2857500"/>
            <a:ext cx="2050633" cy="1874519"/>
          </a:xfrm>
          <a:prstGeom prst="roundRect">
            <a:avLst>
              <a:gd name="adj" fmla="val 4000"/>
            </a:avLst>
          </a:prstGeom>
          <a:solidFill>
            <a:srgbClr val="F2F5F8"/>
          </a:solidFill>
          <a:ln w="9525">
            <a:solidFill>
              <a:srgbClr val="D8E0E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0" name="TextBox 9"/>
          <p:cNvSpPr txBox="1"/>
          <p:nvPr/>
        </p:nvSpPr>
        <p:spPr>
          <a:xfrm>
            <a:off x="2965033" y="3003804"/>
            <a:ext cx="1758025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>
                <a:solidFill>
                  <a:srgbClr val="0F2A44"/>
                </a:solidFill>
                <a:latin typeface="Calibri"/>
              </a:rPr>
              <a:t>Runs programs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965033" y="3351276"/>
            <a:ext cx="1758025" cy="123443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8000"/>
              </a:lnSpc>
            </a:pPr>
            <a:r>
              <a:rPr sz="1150" b="0">
                <a:solidFill>
                  <a:srgbClr val="1B222A"/>
                </a:solidFill>
                <a:latin typeface="Calibri"/>
              </a:rPr>
              <a:t>Gives each running program a turn on the processor, thousands of times a second.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5070530" y="2857500"/>
            <a:ext cx="2050633" cy="1874519"/>
          </a:xfrm>
          <a:prstGeom prst="roundRect">
            <a:avLst>
              <a:gd name="adj" fmla="val 4000"/>
            </a:avLst>
          </a:prstGeom>
          <a:solidFill>
            <a:srgbClr val="F2F5F8"/>
          </a:solidFill>
          <a:ln w="9525">
            <a:solidFill>
              <a:srgbClr val="D8E0E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3" name="TextBox 12"/>
          <p:cNvSpPr txBox="1"/>
          <p:nvPr/>
        </p:nvSpPr>
        <p:spPr>
          <a:xfrm>
            <a:off x="5216834" y="3003804"/>
            <a:ext cx="1758025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>
                <a:solidFill>
                  <a:srgbClr val="0F2A44"/>
                </a:solidFill>
                <a:latin typeface="Calibri"/>
              </a:rPr>
              <a:t>Handles files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216834" y="3351276"/>
            <a:ext cx="1758025" cy="123443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8000"/>
              </a:lnSpc>
            </a:pPr>
            <a:r>
              <a:rPr sz="1150" b="0">
                <a:solidFill>
                  <a:srgbClr val="1B222A"/>
                </a:solidFill>
                <a:latin typeface="Calibri"/>
              </a:rPr>
              <a:t>Keeps track of where every file physically sits on the drive and who may open it.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7322332" y="2857500"/>
            <a:ext cx="2050633" cy="1874519"/>
          </a:xfrm>
          <a:prstGeom prst="roundRect">
            <a:avLst>
              <a:gd name="adj" fmla="val 4000"/>
            </a:avLst>
          </a:prstGeom>
          <a:solidFill>
            <a:srgbClr val="F2F5F8"/>
          </a:solidFill>
          <a:ln w="9525">
            <a:solidFill>
              <a:srgbClr val="D8E0E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6" name="TextBox 15"/>
          <p:cNvSpPr txBox="1"/>
          <p:nvPr/>
        </p:nvSpPr>
        <p:spPr>
          <a:xfrm>
            <a:off x="7468636" y="3003804"/>
            <a:ext cx="1758025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>
                <a:solidFill>
                  <a:srgbClr val="0F2A44"/>
                </a:solidFill>
                <a:latin typeface="Calibri"/>
              </a:rPr>
              <a:t>Talks to devices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468636" y="3351276"/>
            <a:ext cx="1758025" cy="123443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8000"/>
              </a:lnSpc>
            </a:pPr>
            <a:r>
              <a:rPr sz="1150" b="0">
                <a:solidFill>
                  <a:srgbClr val="1B222A"/>
                </a:solidFill>
                <a:latin typeface="Calibri"/>
              </a:rPr>
              <a:t>Uses drivers to translate between your software and the printer, camera or keyboard.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9574133" y="2857500"/>
            <a:ext cx="2050633" cy="1874519"/>
          </a:xfrm>
          <a:prstGeom prst="roundRect">
            <a:avLst>
              <a:gd name="adj" fmla="val 4000"/>
            </a:avLst>
          </a:prstGeom>
          <a:solidFill>
            <a:srgbClr val="F2F5F8"/>
          </a:solidFill>
          <a:ln w="9525">
            <a:solidFill>
              <a:srgbClr val="D8E0E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9" name="TextBox 18"/>
          <p:cNvSpPr txBox="1"/>
          <p:nvPr/>
        </p:nvSpPr>
        <p:spPr>
          <a:xfrm>
            <a:off x="9720437" y="3003804"/>
            <a:ext cx="1758025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>
                <a:solidFill>
                  <a:srgbClr val="0F2A44"/>
                </a:solidFill>
                <a:latin typeface="Calibri"/>
              </a:rPr>
              <a:t>Provides the interface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9720437" y="3351276"/>
            <a:ext cx="1758025" cy="123443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8000"/>
              </a:lnSpc>
            </a:pPr>
            <a:r>
              <a:rPr sz="1150" b="0">
                <a:solidFill>
                  <a:srgbClr val="1B222A"/>
                </a:solidFill>
                <a:latin typeface="Calibri"/>
              </a:rPr>
              <a:t>Gives you the windows, menus and taps you actually interact with.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66928" y="6016752"/>
            <a:ext cx="11057839" cy="38404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>
                <a:solidFill>
                  <a:srgbClr val="1D6FB8"/>
                </a:solidFill>
                <a:latin typeface="Calibri"/>
              </a:rPr>
              <a:t>Windows, macOS, Linux, Android and iOS all do these five jobs — they just look different doing them.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66928" y="384048"/>
            <a:ext cx="11057839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100" b="1">
                <a:solidFill>
                  <a:srgbClr val="C2410C"/>
                </a:solidFill>
                <a:latin typeface="Calibri"/>
              </a:rPr>
              <a:t>APPLICATION SOFTWARE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527487" y="6382512"/>
            <a:ext cx="109728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>
                <a:solidFill>
                  <a:srgbClr val="5A6672"/>
                </a:solidFill>
                <a:latin typeface="Calibri"/>
              </a:rPr>
              <a:t>6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66928" y="713232"/>
            <a:ext cx="11057839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200" b="1">
                <a:solidFill>
                  <a:srgbClr val="0F2A44"/>
                </a:solidFill>
                <a:latin typeface="Calibri"/>
              </a:rPr>
              <a:t>Match the tool to the task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566928" y="1664208"/>
            <a:ext cx="3551834" cy="1874519"/>
          </a:xfrm>
          <a:prstGeom prst="roundRect">
            <a:avLst>
              <a:gd name="adj" fmla="val 4000"/>
            </a:avLst>
          </a:prstGeom>
          <a:solidFill>
            <a:srgbClr val="F2F5F8"/>
          </a:solidFill>
          <a:ln w="9525">
            <a:solidFill>
              <a:srgbClr val="D8E0E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6" name="TextBox 5"/>
          <p:cNvSpPr txBox="1"/>
          <p:nvPr/>
        </p:nvSpPr>
        <p:spPr>
          <a:xfrm>
            <a:off x="713232" y="1810512"/>
            <a:ext cx="3259226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>
                <a:solidFill>
                  <a:srgbClr val="0F2A44"/>
                </a:solidFill>
                <a:latin typeface="Calibri"/>
              </a:rPr>
              <a:t>Word processor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2157984"/>
            <a:ext cx="3259226" cy="123443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8000"/>
              </a:lnSpc>
            </a:pPr>
            <a:r>
              <a:rPr sz="1150" b="0">
                <a:solidFill>
                  <a:srgbClr val="1B222A"/>
                </a:solidFill>
                <a:latin typeface="Calibri"/>
              </a:rPr>
              <a:t>Text that people read: letters, essays, reports. Formatting, spellcheck, page layout.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319930" y="1664208"/>
            <a:ext cx="3551834" cy="1874519"/>
          </a:xfrm>
          <a:prstGeom prst="roundRect">
            <a:avLst>
              <a:gd name="adj" fmla="val 4000"/>
            </a:avLst>
          </a:prstGeom>
          <a:solidFill>
            <a:srgbClr val="F2F5F8"/>
          </a:solidFill>
          <a:ln w="9525">
            <a:solidFill>
              <a:srgbClr val="D8E0E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9" name="TextBox 8"/>
          <p:cNvSpPr txBox="1"/>
          <p:nvPr/>
        </p:nvSpPr>
        <p:spPr>
          <a:xfrm>
            <a:off x="4466234" y="1810512"/>
            <a:ext cx="3259226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>
                <a:solidFill>
                  <a:srgbClr val="0F2A44"/>
                </a:solidFill>
                <a:latin typeface="Calibri"/>
              </a:rPr>
              <a:t>Spreadsheet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466234" y="2157984"/>
            <a:ext cx="3259226" cy="123443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8000"/>
              </a:lnSpc>
            </a:pPr>
            <a:r>
              <a:rPr sz="1150" b="0">
                <a:solidFill>
                  <a:srgbClr val="1B222A"/>
                </a:solidFill>
                <a:latin typeface="Calibri"/>
              </a:rPr>
              <a:t>Numbers that must be calculated, sorted or charted. Formulas update themselves.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8072932" y="1664208"/>
            <a:ext cx="3551834" cy="1874519"/>
          </a:xfrm>
          <a:prstGeom prst="roundRect">
            <a:avLst>
              <a:gd name="adj" fmla="val 4000"/>
            </a:avLst>
          </a:prstGeom>
          <a:solidFill>
            <a:srgbClr val="F2F5F8"/>
          </a:solidFill>
          <a:ln w="9525">
            <a:solidFill>
              <a:srgbClr val="D8E0E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2" name="TextBox 11"/>
          <p:cNvSpPr txBox="1"/>
          <p:nvPr/>
        </p:nvSpPr>
        <p:spPr>
          <a:xfrm>
            <a:off x="8219236" y="1810512"/>
            <a:ext cx="3259226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>
                <a:solidFill>
                  <a:srgbClr val="0F2A44"/>
                </a:solidFill>
                <a:latin typeface="Calibri"/>
              </a:rPr>
              <a:t>Presentation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219236" y="2157984"/>
            <a:ext cx="3259226" cy="123443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8000"/>
              </a:lnSpc>
            </a:pPr>
            <a:r>
              <a:rPr sz="1150" b="0">
                <a:solidFill>
                  <a:srgbClr val="1B222A"/>
                </a:solidFill>
                <a:latin typeface="Calibri"/>
              </a:rPr>
              <a:t>Visual support while you speak. Slides carry headlines, you carry the detail.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66928" y="3739896"/>
            <a:ext cx="3551834" cy="1874519"/>
          </a:xfrm>
          <a:prstGeom prst="roundRect">
            <a:avLst>
              <a:gd name="adj" fmla="val 4000"/>
            </a:avLst>
          </a:prstGeom>
          <a:solidFill>
            <a:srgbClr val="F2F5F8"/>
          </a:solidFill>
          <a:ln w="9525">
            <a:solidFill>
              <a:srgbClr val="D8E0E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5" name="TextBox 14"/>
          <p:cNvSpPr txBox="1"/>
          <p:nvPr/>
        </p:nvSpPr>
        <p:spPr>
          <a:xfrm>
            <a:off x="713232" y="3886200"/>
            <a:ext cx="3259226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>
                <a:solidFill>
                  <a:srgbClr val="0F2A44"/>
                </a:solidFill>
                <a:latin typeface="Calibri"/>
              </a:rPr>
              <a:t>Database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13232" y="4233672"/>
            <a:ext cx="3259226" cy="123443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8000"/>
              </a:lnSpc>
            </a:pPr>
            <a:r>
              <a:rPr sz="1150" b="0">
                <a:solidFill>
                  <a:srgbClr val="1B222A"/>
                </a:solidFill>
                <a:latin typeface="Calibri"/>
              </a:rPr>
              <a:t>Large amounts of structured records that must be searched and linked reliably.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4319930" y="3739896"/>
            <a:ext cx="3551834" cy="1874519"/>
          </a:xfrm>
          <a:prstGeom prst="roundRect">
            <a:avLst>
              <a:gd name="adj" fmla="val 4000"/>
            </a:avLst>
          </a:prstGeom>
          <a:solidFill>
            <a:srgbClr val="F2F5F8"/>
          </a:solidFill>
          <a:ln w="9525">
            <a:solidFill>
              <a:srgbClr val="D8E0E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8" name="TextBox 17"/>
          <p:cNvSpPr txBox="1"/>
          <p:nvPr/>
        </p:nvSpPr>
        <p:spPr>
          <a:xfrm>
            <a:off x="4466234" y="3886200"/>
            <a:ext cx="3259226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>
                <a:solidFill>
                  <a:srgbClr val="0F2A44"/>
                </a:solidFill>
                <a:latin typeface="Calibri"/>
              </a:rPr>
              <a:t>Browser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466234" y="4233672"/>
            <a:ext cx="3259226" cy="123443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8000"/>
              </a:lnSpc>
            </a:pPr>
            <a:r>
              <a:rPr sz="1150" b="0">
                <a:solidFill>
                  <a:srgbClr val="1B222A"/>
                </a:solidFill>
                <a:latin typeface="Calibri"/>
              </a:rPr>
              <a:t>Reaches software and information that lives on someone else's computer.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8072932" y="3739896"/>
            <a:ext cx="3551834" cy="1874519"/>
          </a:xfrm>
          <a:prstGeom prst="roundRect">
            <a:avLst>
              <a:gd name="adj" fmla="val 4000"/>
            </a:avLst>
          </a:prstGeom>
          <a:solidFill>
            <a:srgbClr val="F2F5F8"/>
          </a:solidFill>
          <a:ln w="9525">
            <a:solidFill>
              <a:srgbClr val="D8E0E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1" name="TextBox 20"/>
          <p:cNvSpPr txBox="1"/>
          <p:nvPr/>
        </p:nvSpPr>
        <p:spPr>
          <a:xfrm>
            <a:off x="8219236" y="3886200"/>
            <a:ext cx="3259226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>
                <a:solidFill>
                  <a:srgbClr val="0F2A44"/>
                </a:solidFill>
                <a:latin typeface="Calibri"/>
              </a:rPr>
              <a:t>Media editor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219236" y="4233672"/>
            <a:ext cx="3259226" cy="123443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8000"/>
              </a:lnSpc>
            </a:pPr>
            <a:r>
              <a:rPr sz="1150" b="0">
                <a:solidFill>
                  <a:srgbClr val="1B222A"/>
                </a:solidFill>
                <a:latin typeface="Calibri"/>
              </a:rPr>
              <a:t>Creates or changes images, audio and video files.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566928" y="6016752"/>
            <a:ext cx="11057839" cy="38404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>
                <a:solidFill>
                  <a:srgbClr val="1D6FB8"/>
                </a:solidFill>
                <a:latin typeface="Calibri"/>
              </a:rPr>
              <a:t>Using the wrong tool costs more time than learning the right one.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66928" y="384048"/>
            <a:ext cx="11057839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100" b="1">
                <a:solidFill>
                  <a:srgbClr val="C2410C"/>
                </a:solidFill>
                <a:latin typeface="Calibri"/>
              </a:rPr>
              <a:t>LEGAL &amp; ETHICAL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527487" y="6382512"/>
            <a:ext cx="109728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>
                <a:solidFill>
                  <a:srgbClr val="5A6672"/>
                </a:solidFill>
                <a:latin typeface="Calibri"/>
              </a:rPr>
              <a:t>7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66928" y="713232"/>
            <a:ext cx="11057839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200" b="1">
                <a:solidFill>
                  <a:srgbClr val="0F2A44"/>
                </a:solidFill>
                <a:latin typeface="Calibri"/>
              </a:rPr>
              <a:t>You bought a licence, not the software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66928" y="1280160"/>
            <a:ext cx="11057839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00" b="0">
                <a:solidFill>
                  <a:srgbClr val="5A6672"/>
                </a:solidFill>
                <a:latin typeface="Calibri"/>
              </a:rPr>
              <a:t>The licence decides what you may legally do with a program — copy it, change it, share it, sell it.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66928" y="1819656"/>
            <a:ext cx="3551834" cy="1874519"/>
          </a:xfrm>
          <a:prstGeom prst="roundRect">
            <a:avLst>
              <a:gd name="adj" fmla="val 4000"/>
            </a:avLst>
          </a:prstGeom>
          <a:solidFill>
            <a:srgbClr val="F2F5F8"/>
          </a:solidFill>
          <a:ln w="9525">
            <a:solidFill>
              <a:srgbClr val="D8E0E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7" name="TextBox 6"/>
          <p:cNvSpPr txBox="1"/>
          <p:nvPr/>
        </p:nvSpPr>
        <p:spPr>
          <a:xfrm>
            <a:off x="713232" y="1965960"/>
            <a:ext cx="3259226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>
                <a:solidFill>
                  <a:srgbClr val="0F2A44"/>
                </a:solidFill>
                <a:latin typeface="Calibri"/>
              </a:rPr>
              <a:t>Proprietary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2313432"/>
            <a:ext cx="3259226" cy="123443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8000"/>
              </a:lnSpc>
            </a:pPr>
            <a:r>
              <a:rPr sz="1150" b="0">
                <a:solidFill>
                  <a:srgbClr val="1B222A"/>
                </a:solidFill>
                <a:latin typeface="Calibri"/>
              </a:rPr>
              <a:t>You pay to use it. The code stays secret and you may not copy or modify it.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4319930" y="1819656"/>
            <a:ext cx="3551834" cy="1874519"/>
          </a:xfrm>
          <a:prstGeom prst="roundRect">
            <a:avLst>
              <a:gd name="adj" fmla="val 4000"/>
            </a:avLst>
          </a:prstGeom>
          <a:solidFill>
            <a:srgbClr val="F2F5F8"/>
          </a:solidFill>
          <a:ln w="9525">
            <a:solidFill>
              <a:srgbClr val="D8E0E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0" name="TextBox 9"/>
          <p:cNvSpPr txBox="1"/>
          <p:nvPr/>
        </p:nvSpPr>
        <p:spPr>
          <a:xfrm>
            <a:off x="4466234" y="1965960"/>
            <a:ext cx="3259226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>
                <a:solidFill>
                  <a:srgbClr val="0F2A44"/>
                </a:solidFill>
                <a:latin typeface="Calibri"/>
              </a:rPr>
              <a:t>Open source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466234" y="2313432"/>
            <a:ext cx="3259226" cy="123443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8000"/>
              </a:lnSpc>
            </a:pPr>
            <a:r>
              <a:rPr sz="1150" b="0">
                <a:solidFill>
                  <a:srgbClr val="1B222A"/>
                </a:solidFill>
                <a:latin typeface="Calibri"/>
              </a:rPr>
              <a:t>The code is public. You may use, study, change and share it, under the licence terms.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8072932" y="1819656"/>
            <a:ext cx="3551834" cy="1874519"/>
          </a:xfrm>
          <a:prstGeom prst="roundRect">
            <a:avLst>
              <a:gd name="adj" fmla="val 4000"/>
            </a:avLst>
          </a:prstGeom>
          <a:solidFill>
            <a:srgbClr val="F2F5F8"/>
          </a:solidFill>
          <a:ln w="9525">
            <a:solidFill>
              <a:srgbClr val="D8E0E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3" name="TextBox 12"/>
          <p:cNvSpPr txBox="1"/>
          <p:nvPr/>
        </p:nvSpPr>
        <p:spPr>
          <a:xfrm>
            <a:off x="8219236" y="1965960"/>
            <a:ext cx="3259226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>
                <a:solidFill>
                  <a:srgbClr val="0F2A44"/>
                </a:solidFill>
                <a:latin typeface="Calibri"/>
              </a:rPr>
              <a:t>Freeware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219236" y="2313432"/>
            <a:ext cx="3259226" cy="123443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8000"/>
              </a:lnSpc>
            </a:pPr>
            <a:r>
              <a:rPr sz="1150" b="0">
                <a:solidFill>
                  <a:srgbClr val="1B222A"/>
                </a:solidFill>
                <a:latin typeface="Calibri"/>
              </a:rPr>
              <a:t>Free to use, but the code stays closed and there are usually limits on commercial use.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566928" y="3895344"/>
            <a:ext cx="3551834" cy="1874519"/>
          </a:xfrm>
          <a:prstGeom prst="roundRect">
            <a:avLst>
              <a:gd name="adj" fmla="val 4000"/>
            </a:avLst>
          </a:prstGeom>
          <a:solidFill>
            <a:srgbClr val="F2F5F8"/>
          </a:solidFill>
          <a:ln w="9525">
            <a:solidFill>
              <a:srgbClr val="D8E0E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6" name="TextBox 15"/>
          <p:cNvSpPr txBox="1"/>
          <p:nvPr/>
        </p:nvSpPr>
        <p:spPr>
          <a:xfrm>
            <a:off x="713232" y="4041648"/>
            <a:ext cx="3259226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>
                <a:solidFill>
                  <a:srgbClr val="0F2A44"/>
                </a:solidFill>
                <a:latin typeface="Calibri"/>
              </a:rPr>
              <a:t>Shareware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13232" y="4389120"/>
            <a:ext cx="3259226" cy="123443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8000"/>
              </a:lnSpc>
            </a:pPr>
            <a:r>
              <a:rPr sz="1150" b="0">
                <a:solidFill>
                  <a:srgbClr val="1B222A"/>
                </a:solidFill>
                <a:latin typeface="Calibri"/>
              </a:rPr>
              <a:t>Free to try for a period, then you must pay or stop using it.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4319930" y="3895344"/>
            <a:ext cx="3551834" cy="1874519"/>
          </a:xfrm>
          <a:prstGeom prst="roundRect">
            <a:avLst>
              <a:gd name="adj" fmla="val 4000"/>
            </a:avLst>
          </a:prstGeom>
          <a:solidFill>
            <a:srgbClr val="F2F5F8"/>
          </a:solidFill>
          <a:ln w="9525">
            <a:solidFill>
              <a:srgbClr val="D8E0E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9" name="TextBox 18"/>
          <p:cNvSpPr txBox="1"/>
          <p:nvPr/>
        </p:nvSpPr>
        <p:spPr>
          <a:xfrm>
            <a:off x="4466234" y="4041648"/>
            <a:ext cx="3259226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>
                <a:solidFill>
                  <a:srgbClr val="0F2A44"/>
                </a:solidFill>
                <a:latin typeface="Calibri"/>
              </a:rPr>
              <a:t>Subscription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466234" y="4389120"/>
            <a:ext cx="3259226" cy="123443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8000"/>
              </a:lnSpc>
            </a:pPr>
            <a:r>
              <a:rPr sz="1150" b="0">
                <a:solidFill>
                  <a:srgbClr val="1B222A"/>
                </a:solidFill>
                <a:latin typeface="Calibri"/>
              </a:rPr>
              <a:t>You pay monthly or yearly. Stop paying and access ends, even for old files.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8072932" y="3895344"/>
            <a:ext cx="3551834" cy="1874519"/>
          </a:xfrm>
          <a:prstGeom prst="roundRect">
            <a:avLst>
              <a:gd name="adj" fmla="val 4000"/>
            </a:avLst>
          </a:prstGeom>
          <a:solidFill>
            <a:srgbClr val="F2F5F8"/>
          </a:solidFill>
          <a:ln w="9525">
            <a:solidFill>
              <a:srgbClr val="D8E0E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2" name="TextBox 21"/>
          <p:cNvSpPr txBox="1"/>
          <p:nvPr/>
        </p:nvSpPr>
        <p:spPr>
          <a:xfrm>
            <a:off x="8219236" y="4041648"/>
            <a:ext cx="3259226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>
                <a:solidFill>
                  <a:srgbClr val="0F2A44"/>
                </a:solidFill>
                <a:latin typeface="Calibri"/>
              </a:rPr>
              <a:t>Site licence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8219236" y="4389120"/>
            <a:ext cx="3259226" cy="123443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8000"/>
              </a:lnSpc>
            </a:pPr>
            <a:r>
              <a:rPr sz="1150" b="0">
                <a:solidFill>
                  <a:srgbClr val="1B222A"/>
                </a:solidFill>
                <a:latin typeface="Calibri"/>
              </a:rPr>
              <a:t>One agreement covers many machines — how your school licenses its computers.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566928" y="6016752"/>
            <a:ext cx="11057839" cy="38404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>
                <a:solidFill>
                  <a:srgbClr val="1D6FB8"/>
                </a:solidFill>
                <a:latin typeface="Calibri"/>
              </a:rPr>
              <a:t>Copying software you did not licence is piracy, whatever the file is called and wherever you found it.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66928" y="384048"/>
            <a:ext cx="11057839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100" b="1">
                <a:solidFill>
                  <a:srgbClr val="C2410C"/>
                </a:solidFill>
                <a:latin typeface="Calibri"/>
              </a:rPr>
              <a:t>PRACTICAL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527487" y="6382512"/>
            <a:ext cx="109728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>
                <a:solidFill>
                  <a:srgbClr val="5A6672"/>
                </a:solidFill>
                <a:latin typeface="Calibri"/>
              </a:rPr>
              <a:t>8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66928" y="713232"/>
            <a:ext cx="11057839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200" b="1">
                <a:solidFill>
                  <a:srgbClr val="0F2A44"/>
                </a:solidFill>
                <a:latin typeface="Calibri"/>
              </a:rPr>
              <a:t>Keeping software safe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66928" y="1280160"/>
            <a:ext cx="11057839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00" b="0">
                <a:solidFill>
                  <a:srgbClr val="5A6672"/>
                </a:solidFill>
                <a:latin typeface="Calibri"/>
              </a:rPr>
              <a:t>Most infections arrive through a decision someone made, not a hole in the machine.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66928" y="2857500"/>
            <a:ext cx="2613583" cy="1874519"/>
          </a:xfrm>
          <a:prstGeom prst="roundRect">
            <a:avLst>
              <a:gd name="adj" fmla="val 4000"/>
            </a:avLst>
          </a:prstGeom>
          <a:solidFill>
            <a:srgbClr val="F2F5F8"/>
          </a:solidFill>
          <a:ln w="9525">
            <a:solidFill>
              <a:srgbClr val="D8E0E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7" name="TextBox 6"/>
          <p:cNvSpPr txBox="1"/>
          <p:nvPr/>
        </p:nvSpPr>
        <p:spPr>
          <a:xfrm>
            <a:off x="713232" y="3003804"/>
            <a:ext cx="2320975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>
                <a:solidFill>
                  <a:srgbClr val="0F2A44"/>
                </a:solidFill>
                <a:latin typeface="Calibri"/>
              </a:rPr>
              <a:t>Install from the source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3351276"/>
            <a:ext cx="2320975" cy="123443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8000"/>
              </a:lnSpc>
            </a:pPr>
            <a:r>
              <a:rPr sz="1150" b="0">
                <a:solidFill>
                  <a:srgbClr val="1B222A"/>
                </a:solidFill>
                <a:latin typeface="Calibri"/>
              </a:rPr>
              <a:t>Use the official site or the device's app store. "Free download" sites bundle extras you did not ask for.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3381679" y="2857500"/>
            <a:ext cx="2613583" cy="1874519"/>
          </a:xfrm>
          <a:prstGeom prst="roundRect">
            <a:avLst>
              <a:gd name="adj" fmla="val 4000"/>
            </a:avLst>
          </a:prstGeom>
          <a:solidFill>
            <a:srgbClr val="F2F5F8"/>
          </a:solidFill>
          <a:ln w="9525">
            <a:solidFill>
              <a:srgbClr val="D8E0E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0" name="TextBox 9"/>
          <p:cNvSpPr txBox="1"/>
          <p:nvPr/>
        </p:nvSpPr>
        <p:spPr>
          <a:xfrm>
            <a:off x="3527983" y="3003804"/>
            <a:ext cx="2320975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>
                <a:solidFill>
                  <a:srgbClr val="0F2A44"/>
                </a:solidFill>
                <a:latin typeface="Calibri"/>
              </a:rPr>
              <a:t>Keep it updated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527983" y="3351276"/>
            <a:ext cx="2320975" cy="123443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8000"/>
              </a:lnSpc>
            </a:pPr>
            <a:r>
              <a:rPr sz="1150" b="0">
                <a:solidFill>
                  <a:srgbClr val="1B222A"/>
                </a:solidFill>
                <a:latin typeface="Calibri"/>
              </a:rPr>
              <a:t>Updates mostly close security holes that attackers already know about.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6196431" y="2857500"/>
            <a:ext cx="2613583" cy="1874519"/>
          </a:xfrm>
          <a:prstGeom prst="roundRect">
            <a:avLst>
              <a:gd name="adj" fmla="val 4000"/>
            </a:avLst>
          </a:prstGeom>
          <a:solidFill>
            <a:srgbClr val="F2F5F8"/>
          </a:solidFill>
          <a:ln w="9525">
            <a:solidFill>
              <a:srgbClr val="D8E0E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3" name="TextBox 12"/>
          <p:cNvSpPr txBox="1"/>
          <p:nvPr/>
        </p:nvSpPr>
        <p:spPr>
          <a:xfrm>
            <a:off x="6342735" y="3003804"/>
            <a:ext cx="2320975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>
                <a:solidFill>
                  <a:srgbClr val="0F2A44"/>
                </a:solidFill>
                <a:latin typeface="Calibri"/>
              </a:rPr>
              <a:t>Read the permissions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342735" y="3351276"/>
            <a:ext cx="2320975" cy="123443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8000"/>
              </a:lnSpc>
            </a:pPr>
            <a:r>
              <a:rPr sz="1150" b="0">
                <a:solidFill>
                  <a:srgbClr val="1B222A"/>
                </a:solidFill>
                <a:latin typeface="Calibri"/>
              </a:rPr>
              <a:t>A torch app that wants your contacts and location is not asking for what it needs.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9011183" y="2857500"/>
            <a:ext cx="2613583" cy="1874519"/>
          </a:xfrm>
          <a:prstGeom prst="roundRect">
            <a:avLst>
              <a:gd name="adj" fmla="val 4000"/>
            </a:avLst>
          </a:prstGeom>
          <a:solidFill>
            <a:srgbClr val="F2F5F8"/>
          </a:solidFill>
          <a:ln w="9525">
            <a:solidFill>
              <a:srgbClr val="D8E0E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6" name="TextBox 15"/>
          <p:cNvSpPr txBox="1"/>
          <p:nvPr/>
        </p:nvSpPr>
        <p:spPr>
          <a:xfrm>
            <a:off x="9157487" y="3003804"/>
            <a:ext cx="2320975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>
                <a:solidFill>
                  <a:srgbClr val="0F2A44"/>
                </a:solidFill>
                <a:latin typeface="Calibri"/>
              </a:rPr>
              <a:t>Run one antivirus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157487" y="3351276"/>
            <a:ext cx="2320975" cy="123443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8000"/>
              </a:lnSpc>
            </a:pPr>
            <a:r>
              <a:rPr sz="1150" b="0">
                <a:solidFill>
                  <a:srgbClr val="1B222A"/>
                </a:solidFill>
                <a:latin typeface="Calibri"/>
              </a:rPr>
              <a:t>One, kept up to date. Two fight each other and slow the machine down.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66928" y="6016752"/>
            <a:ext cx="11057839" cy="38404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>
                <a:solidFill>
                  <a:srgbClr val="1D6FB8"/>
                </a:solidFill>
                <a:latin typeface="Calibri"/>
              </a:rPr>
              <a:t>If an installer arrives by message, ad or pop-up, treat it as hostile until proven otherwise.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66928" y="384048"/>
            <a:ext cx="11057839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100" b="1">
                <a:solidFill>
                  <a:srgbClr val="C2410C"/>
                </a:solidFill>
                <a:latin typeface="Calibri"/>
              </a:rPr>
              <a:t>FILE HANDLING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527487" y="6382512"/>
            <a:ext cx="109728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>
                <a:solidFill>
                  <a:srgbClr val="5A6672"/>
                </a:solidFill>
                <a:latin typeface="Calibri"/>
              </a:rPr>
              <a:t>9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66928" y="713232"/>
            <a:ext cx="11057839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200" b="1">
                <a:solidFill>
                  <a:srgbClr val="0F2A44"/>
                </a:solidFill>
                <a:latin typeface="Calibri"/>
              </a:rPr>
              <a:t>The extension tells you the software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66928" y="1280160"/>
            <a:ext cx="11057839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00" b="0">
                <a:solidFill>
                  <a:srgbClr val="5A6672"/>
                </a:solidFill>
                <a:latin typeface="Calibri"/>
              </a:rPr>
              <a:t>The last few letters after the dot say which program made the file and which can open it.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66928" y="1819656"/>
            <a:ext cx="3551834" cy="1874519"/>
          </a:xfrm>
          <a:prstGeom prst="roundRect">
            <a:avLst>
              <a:gd name="adj" fmla="val 4000"/>
            </a:avLst>
          </a:prstGeom>
          <a:solidFill>
            <a:srgbClr val="F2F5F8"/>
          </a:solidFill>
          <a:ln w="9525">
            <a:solidFill>
              <a:srgbClr val="D8E0E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7" name="TextBox 6"/>
          <p:cNvSpPr txBox="1"/>
          <p:nvPr/>
        </p:nvSpPr>
        <p:spPr>
          <a:xfrm>
            <a:off x="713232" y="1965960"/>
            <a:ext cx="3259226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>
                <a:solidFill>
                  <a:srgbClr val="0F2A44"/>
                </a:solidFill>
                <a:latin typeface="Calibri"/>
              </a:rPr>
              <a:t>.docx  .odt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2313432"/>
            <a:ext cx="3259226" cy="123443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8000"/>
              </a:lnSpc>
            </a:pPr>
            <a:r>
              <a:rPr sz="1150" b="0">
                <a:solidFill>
                  <a:srgbClr val="1B222A"/>
                </a:solidFill>
                <a:latin typeface="Calibri"/>
              </a:rPr>
              <a:t>Word-processed documents — text with formatting.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4319930" y="1819656"/>
            <a:ext cx="3551834" cy="1874519"/>
          </a:xfrm>
          <a:prstGeom prst="roundRect">
            <a:avLst>
              <a:gd name="adj" fmla="val 4000"/>
            </a:avLst>
          </a:prstGeom>
          <a:solidFill>
            <a:srgbClr val="F2F5F8"/>
          </a:solidFill>
          <a:ln w="9525">
            <a:solidFill>
              <a:srgbClr val="D8E0E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0" name="TextBox 9"/>
          <p:cNvSpPr txBox="1"/>
          <p:nvPr/>
        </p:nvSpPr>
        <p:spPr>
          <a:xfrm>
            <a:off x="4466234" y="1965960"/>
            <a:ext cx="3259226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>
                <a:solidFill>
                  <a:srgbClr val="0F2A44"/>
                </a:solidFill>
                <a:latin typeface="Calibri"/>
              </a:rPr>
              <a:t>.xlsx  .csv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466234" y="2313432"/>
            <a:ext cx="3259226" cy="123443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8000"/>
              </a:lnSpc>
            </a:pPr>
            <a:r>
              <a:rPr sz="1150" b="0">
                <a:solidFill>
                  <a:srgbClr val="1B222A"/>
                </a:solidFill>
                <a:latin typeface="Calibri"/>
              </a:rPr>
              <a:t>Spreadsheets and raw tabular data.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8072932" y="1819656"/>
            <a:ext cx="3551834" cy="1874519"/>
          </a:xfrm>
          <a:prstGeom prst="roundRect">
            <a:avLst>
              <a:gd name="adj" fmla="val 4000"/>
            </a:avLst>
          </a:prstGeom>
          <a:solidFill>
            <a:srgbClr val="F2F5F8"/>
          </a:solidFill>
          <a:ln w="9525">
            <a:solidFill>
              <a:srgbClr val="D8E0E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3" name="TextBox 12"/>
          <p:cNvSpPr txBox="1"/>
          <p:nvPr/>
        </p:nvSpPr>
        <p:spPr>
          <a:xfrm>
            <a:off x="8219236" y="1965960"/>
            <a:ext cx="3259226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>
                <a:solidFill>
                  <a:srgbClr val="0F2A44"/>
                </a:solidFill>
                <a:latin typeface="Calibri"/>
              </a:rPr>
              <a:t>.pptx  .pdf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219236" y="2313432"/>
            <a:ext cx="3259226" cy="123443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8000"/>
              </a:lnSpc>
            </a:pPr>
            <a:r>
              <a:rPr sz="1150" b="0">
                <a:solidFill>
                  <a:srgbClr val="1B222A"/>
                </a:solidFill>
                <a:latin typeface="Calibri"/>
              </a:rPr>
              <a:t>Presentations, and documents fixed for sharing.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566928" y="3895344"/>
            <a:ext cx="3551834" cy="1874519"/>
          </a:xfrm>
          <a:prstGeom prst="roundRect">
            <a:avLst>
              <a:gd name="adj" fmla="val 4000"/>
            </a:avLst>
          </a:prstGeom>
          <a:solidFill>
            <a:srgbClr val="F2F5F8"/>
          </a:solidFill>
          <a:ln w="9525">
            <a:solidFill>
              <a:srgbClr val="D8E0E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6" name="TextBox 15"/>
          <p:cNvSpPr txBox="1"/>
          <p:nvPr/>
        </p:nvSpPr>
        <p:spPr>
          <a:xfrm>
            <a:off x="713232" y="4041648"/>
            <a:ext cx="3259226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>
                <a:solidFill>
                  <a:srgbClr val="0F2A44"/>
                </a:solidFill>
                <a:latin typeface="Calibri"/>
              </a:rPr>
              <a:t>.jpg  .png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13232" y="4389120"/>
            <a:ext cx="3259226" cy="123443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8000"/>
              </a:lnSpc>
            </a:pPr>
            <a:r>
              <a:rPr sz="1150" b="0">
                <a:solidFill>
                  <a:srgbClr val="1B222A"/>
                </a:solidFill>
                <a:latin typeface="Calibri"/>
              </a:rPr>
              <a:t>Photographs, and images needing sharp edges or transparency.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4319930" y="3895344"/>
            <a:ext cx="3551834" cy="1874519"/>
          </a:xfrm>
          <a:prstGeom prst="roundRect">
            <a:avLst>
              <a:gd name="adj" fmla="val 4000"/>
            </a:avLst>
          </a:prstGeom>
          <a:solidFill>
            <a:srgbClr val="F2F5F8"/>
          </a:solidFill>
          <a:ln w="9525">
            <a:solidFill>
              <a:srgbClr val="D8E0E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9" name="TextBox 18"/>
          <p:cNvSpPr txBox="1"/>
          <p:nvPr/>
        </p:nvSpPr>
        <p:spPr>
          <a:xfrm>
            <a:off x="4466234" y="4041648"/>
            <a:ext cx="3259226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>
                <a:solidFill>
                  <a:srgbClr val="0F2A44"/>
                </a:solidFill>
                <a:latin typeface="Calibri"/>
              </a:rPr>
              <a:t>.mp3  .mp4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466234" y="4389120"/>
            <a:ext cx="3259226" cy="123443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8000"/>
              </a:lnSpc>
            </a:pPr>
            <a:r>
              <a:rPr sz="1150" b="0">
                <a:solidFill>
                  <a:srgbClr val="1B222A"/>
                </a:solidFill>
                <a:latin typeface="Calibri"/>
              </a:rPr>
              <a:t>Compressed audio and video.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8072932" y="3895344"/>
            <a:ext cx="3551834" cy="1874519"/>
          </a:xfrm>
          <a:prstGeom prst="roundRect">
            <a:avLst>
              <a:gd name="adj" fmla="val 4000"/>
            </a:avLst>
          </a:prstGeom>
          <a:solidFill>
            <a:srgbClr val="F2F5F8"/>
          </a:solidFill>
          <a:ln w="9525">
            <a:solidFill>
              <a:srgbClr val="D8E0E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2" name="TextBox 21"/>
          <p:cNvSpPr txBox="1"/>
          <p:nvPr/>
        </p:nvSpPr>
        <p:spPr>
          <a:xfrm>
            <a:off x="8219236" y="4041648"/>
            <a:ext cx="3259226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>
                <a:solidFill>
                  <a:srgbClr val="0F2A44"/>
                </a:solidFill>
                <a:latin typeface="Calibri"/>
              </a:rPr>
              <a:t>.exe  .apk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8219236" y="4389120"/>
            <a:ext cx="3259226" cy="123443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8000"/>
              </a:lnSpc>
            </a:pPr>
            <a:r>
              <a:rPr sz="1150" b="0">
                <a:solidFill>
                  <a:srgbClr val="1B222A"/>
                </a:solidFill>
                <a:latin typeface="Calibri"/>
              </a:rPr>
              <a:t>Installers. The two extensions you should be most careful with.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566928" y="6016752"/>
            <a:ext cx="11057839" cy="38404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>
                <a:solidFill>
                  <a:srgbClr val="1D6FB8"/>
                </a:solidFill>
                <a:latin typeface="Calibri"/>
              </a:rPr>
              <a:t>Renaming a .docx to .jpg does not convert it — it only hides what the file really is.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