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Welcome to Module 1 of Computer Applications Technology. Before we start, a warning about the word</a:t>
            </a:r>
          </a:p>
          <a:p>
            <a:r>
              <a:t>"computer". Most of you are picturing a laptop. By the end of this module you will have</a:t>
            </a:r>
          </a:p>
          <a:p>
            <a:r>
              <a:t>counted about thirty computers you used before breakfast, and not one of them was a laptop.</a:t>
            </a:r>
          </a:p>
          <a:p>
            <a:r>
              <a:t>That is the point of this module: to replace a picture with a definition.</a:t>
            </a:r>
          </a:p>
          <a:p>
            <a:r>
              <a:t>Three hours of study, and it ends with a ten-question knowledge check that you can retake</a:t>
            </a:r>
          </a:p>
          <a:p>
            <a:r>
              <a:t>as often as you like.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Your first assignment, fifteen marks, due at the end of week three.</a:t>
            </a:r>
          </a:p>
          <a:p>
            <a:r>
              <a:t>Ten devices, and here is the constraint that makes it work: none of them may be a laptop, a</a:t>
            </a:r>
          </a:p>
          <a:p>
            <a:r>
              <a:t>desktop or a phone. That rules out the easy answers and forces you to look at the embedded</a:t>
            </a:r>
          </a:p>
          <a:p>
            <a:r>
              <a:t>computers around you.</a:t>
            </a:r>
          </a:p>
          <a:p>
            <a:r>
              <a:t>For each device fill in all four stages of the cycle. Input, processing, output, storage —</a:t>
            </a:r>
          </a:p>
          <a:p>
            <a:r>
              <a:t>and say honestly whether anything is stored, because for some devices the answer is no.</a:t>
            </a:r>
          </a:p>
          <a:p>
            <a:r>
              <a:t>Then the part that carries the marks: pick the device you are least sure about and argue</a:t>
            </a:r>
          </a:p>
          <a:p>
            <a:r>
              <a:t>your case in three sentences. I am not marking whether you got it right. I am marking</a:t>
            </a:r>
          </a:p>
          <a:p>
            <a:r>
              <a:t>whether you used the definition to decide.</a:t>
            </a:r>
          </a:p>
          <a:p>
            <a:r>
              <a:t>Submit it as a table in the Module 1 assignment upload.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Three questions, and I want you to answer them out loud rather than in your head. Saying it</a:t>
            </a:r>
          </a:p>
          <a:p>
            <a:r>
              <a:t>out loud is how you find out whether you actually know it.</a:t>
            </a:r>
          </a:p>
          <a:p>
            <a:r>
              <a:t>Question one goes back to slide three: the calculator. Question two is the data and</a:t>
            </a:r>
          </a:p>
          <a:p>
            <a:r>
              <a:t>information distinction from slide five — and notice the trap in the wording, because your</a:t>
            </a:r>
          </a:p>
          <a:p>
            <a:r>
              <a:t>friend used the wrong word. Question three is the five parts from slide six.</a:t>
            </a:r>
          </a:p>
          <a:p>
            <a:r>
              <a:t>If any of the three stalls you, go back to that slide before you attempt the quiz. The quiz</a:t>
            </a:r>
          </a:p>
          <a:p>
            <a:r>
              <a:t>has ten questions, it gives you feedback after every single answer, and you may retake it as</a:t>
            </a:r>
          </a:p>
          <a:p>
            <a:r>
              <a:t>often as you want. It does not count toward your report. It exists so that you find the gaps</a:t>
            </a:r>
          </a:p>
          <a:p>
            <a:r>
              <a:t>before the assignment does.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Four things to take with you.</a:t>
            </a:r>
          </a:p>
          <a:p>
            <a:r>
              <a:t>A computer accepts data, follows stored instructions, produces output, and stores the</a:t>
            </a:r>
          </a:p>
          <a:p>
            <a:r>
              <a:t>result. The cycle — input, processing, output, storage — holds for every computing device</a:t>
            </a:r>
          </a:p>
          <a:p>
            <a:r>
              <a:t>you will ever meet. Data becomes information only once it has been processed and given</a:t>
            </a:r>
          </a:p>
          <a:p>
            <a:r>
              <a:t>context. And a system is five parts, not two.</a:t>
            </a:r>
          </a:p>
          <a:p>
            <a:r>
              <a:t>Next is Module 2, Software: the instructions themselves. What the operating system does</a:t>
            </a:r>
          </a:p>
          <a:p>
            <a:r>
              <a:t>while you are not looking, how to choose the right application, and what the licence</a:t>
            </a:r>
          </a:p>
          <a:p>
            <a:r>
              <a:t>actually permits — which is a legal question, not a technical one.</a:t>
            </a:r>
          </a:p>
          <a:p>
            <a:r>
              <a:t>Before you go: attempt the knowledge check, post once in the discussion forum, and start</a:t>
            </a:r>
          </a:p>
          <a:p>
            <a:r>
              <a:t>noticing the computers around you for the hunt.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Read these four out loud now, and read them again before you take the quiz. Notice the</a:t>
            </a:r>
          </a:p>
          <a:p>
            <a:r>
              <a:t>verbs: define, describe, separate, identify. Every one of them is something you do, not</a:t>
            </a:r>
          </a:p>
          <a:p>
            <a:r>
              <a:t>something you feel. "Understand computers" is not on this list, because neither you nor I</a:t>
            </a:r>
          </a:p>
          <a:p>
            <a:r>
              <a:t>could tell when you had finished.</a:t>
            </a:r>
          </a:p>
          <a:p>
            <a:r>
              <a:t>The quiz at the end of the module tests exactly these four and nothing else. If you can do</a:t>
            </a:r>
          </a:p>
          <a:p>
            <a:r>
              <a:t>all four without notes, you are ready.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Here is the definition, and I want you to notice how much work each part of it does.</a:t>
            </a:r>
          </a:p>
          <a:p>
            <a:r>
              <a:t>"Accepts data" — something has to go in. "Follows stored instructions" — this is the</a:t>
            </a:r>
          </a:p>
          <a:p>
            <a:r>
              <a:t>critical phrase, and it is where most devices fail the test. "Produces a result" — something</a:t>
            </a:r>
          </a:p>
          <a:p>
            <a:r>
              <a:t>comes out. "Can store that result" — it survives.</a:t>
            </a:r>
          </a:p>
          <a:p>
            <a:r>
              <a:t>Now apply it to a pocket calculator. It accepts data, it processes, it outputs. But you</a:t>
            </a:r>
          </a:p>
          <a:p>
            <a:r>
              <a:t>cannot load a different program into it. The instructions are wired in. So it fails on</a:t>
            </a:r>
          </a:p>
          <a:p>
            <a:r>
              <a:t>stored instructions, and it is not a computer.</a:t>
            </a:r>
          </a:p>
          <a:p>
            <a:r>
              <a:t>The four qualities underneath are what makes computers useful. Pay attention to the last</a:t>
            </a:r>
          </a:p>
          <a:p>
            <a:r>
              <a:t>one: reliable does not mean correct. A computer will repeat your mistake a billion times</a:t>
            </a:r>
          </a:p>
          <a:p>
            <a:r>
              <a:t>without ever getting bored enough to question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is the single most useful idea in the whole course, and it comes back in Module 3 when</a:t>
            </a:r>
          </a:p>
          <a:p>
            <a:r>
              <a:t>we open the case. Four stages: input, processing, output, storage.</a:t>
            </a:r>
          </a:p>
          <a:p>
            <a:r>
              <a:t>Follow the worked example. You type a mark — that is input. The spreadsheet averages the</a:t>
            </a:r>
          </a:p>
          <a:p>
            <a:r>
              <a:t>class — processing. The average appears on the screen — output. The file saves to the school</a:t>
            </a:r>
          </a:p>
          <a:p>
            <a:r>
              <a:t>server — storage. Same four stages, every time.</a:t>
            </a:r>
          </a:p>
          <a:p>
            <a:r>
              <a:t>Now the exam trick. Storage is listed separately even though the cycle would technically</a:t>
            </a:r>
          </a:p>
          <a:p>
            <a:r>
              <a:t>work without it. Take storage away and everything you did disappears the moment the power</a:t>
            </a:r>
          </a:p>
          <a:p>
            <a:r>
              <a:t>goes. In this country you will test that theory more often than you would like.</a:t>
            </a:r>
          </a:p>
          <a:p>
            <a:r>
              <a:t>Practise this: pick any device in this room and name its four stages out loud.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People use these two words as if they mean the same thing. They do not, and the difference</a:t>
            </a:r>
          </a:p>
          <a:p>
            <a:r>
              <a:t>is worth marks.</a:t>
            </a:r>
          </a:p>
          <a:p>
            <a:r>
              <a:t>Look at the numbers on the left: eighteen, twenty-one, nineteen, thirty-four. Do they mean</a:t>
            </a:r>
          </a:p>
          <a:p>
            <a:r>
              <a:t>anything? No. They are data — raw facts with no context. Now look right: "average class age,</a:t>
            </a:r>
          </a:p>
          <a:p>
            <a:r>
              <a:t>twenty-one point five years". Same numbers, processed and given context. Now it is</a:t>
            </a:r>
          </a:p>
          <a:p>
            <a:r>
              <a:t>information, and you can act on it.</a:t>
            </a:r>
          </a:p>
          <a:p>
            <a:r>
              <a:t>The four steps along the bottom are the journey between them. Collect, process, present,</a:t>
            </a:r>
          </a:p>
          <a:p>
            <a:r>
              <a:t>decide. Notice that the last step is a human one — the whole point of turning data into</a:t>
            </a:r>
          </a:p>
          <a:p>
            <a:r>
              <a:t>information is that somebody can then decide something.</a:t>
            </a:r>
          </a:p>
          <a:p>
            <a:r>
              <a:t>The rule of thumb is the one to memorise: data answers "what was recorded", information</a:t>
            </a:r>
          </a:p>
          <a:p>
            <a:r>
              <a:t>answers "so what".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Ask most people to list the parts of a computer system and they will say hardware and</a:t>
            </a:r>
          </a:p>
          <a:p>
            <a:r>
              <a:t>software and stop. There are five, and the last two are the ones that fail.</a:t>
            </a:r>
          </a:p>
          <a:p>
            <a:r>
              <a:t>Hardware, software, data — those are the obvious three. Then people: the users and the</a:t>
            </a:r>
          </a:p>
          <a:p>
            <a:r>
              <a:t>technicians. Then procedures: the rules for logging in, backing up, reporting a fault.</a:t>
            </a:r>
          </a:p>
          <a:p>
            <a:r>
              <a:t>Here is why this matters, and it is a favourite exam scenario. A school buys two hundred</a:t>
            </a:r>
          </a:p>
          <a:p>
            <a:r>
              <a:t>tablets and nothing improves. The hardware is new, the software is fine. What was ignored?</a:t>
            </a:r>
          </a:p>
          <a:p>
            <a:r>
              <a:t>Nobody trained the people and nobody wrote the procedures. That is a system failure, not a</a:t>
            </a:r>
          </a:p>
          <a:p>
            <a:r>
              <a:t>computer failure.</a:t>
            </a:r>
          </a:p>
          <a:p>
            <a:r>
              <a:t>Remember this slide when you get to question three of the knowledge check.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Six categories, sorted roughly by processing power from smallest to largest.</a:t>
            </a:r>
          </a:p>
          <a:p>
            <a:r>
              <a:t>Embedded is the one people forget, and it is by far the most common. A computer built into</a:t>
            </a:r>
          </a:p>
          <a:p>
            <a:r>
              <a:t>something else, doing one job forever: the timer in a microwave, the braking system in a</a:t>
            </a:r>
          </a:p>
          <a:p>
            <a:r>
              <a:t>car, the smart meter on your wall. It will never run a different program, but it does store</a:t>
            </a:r>
          </a:p>
          <a:p>
            <a:r>
              <a:t>instructions, so it passes our definition.</a:t>
            </a:r>
          </a:p>
          <a:p>
            <a:r>
              <a:t>Mobile and personal you already know. Server is the one that runs constantly and serves many</a:t>
            </a:r>
          </a:p>
          <a:p>
            <a:r>
              <a:t>users — your school network is one. Mainframe handles huge volumes of transactions</a:t>
            </a:r>
          </a:p>
          <a:p>
            <a:r>
              <a:t>reliably; think banks and airlines. Supercomputer throws thousands of processors at a single</a:t>
            </a:r>
          </a:p>
          <a:p>
            <a:r>
              <a:t>problem, like a climate model.</a:t>
            </a:r>
          </a:p>
          <a:p>
            <a:r>
              <a:t>When the quiz asks you to classify a device, ask two questions: does it do one fixed job or</a:t>
            </a:r>
          </a:p>
          <a:p>
            <a:r>
              <a:t>many, and how many people does it serve at once.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Three numbers. Thirty-plus computers in a normal school day. Between fifty and a hundred and</a:t>
            </a:r>
          </a:p>
          <a:p>
            <a:r>
              <a:t>fifty separate computers inside one modern car. And the school server, running twenty-four</a:t>
            </a:r>
          </a:p>
          <a:p>
            <a:r>
              <a:t>seven while nobody watches it.</a:t>
            </a:r>
          </a:p>
          <a:p>
            <a:r>
              <a:t>That car number surprises people every year. Engine management, anti-lock brakes, airbags,</a:t>
            </a:r>
          </a:p>
          <a:p>
            <a:r>
              <a:t>windows, the screen — each one is an embedded computer.</a:t>
            </a:r>
          </a:p>
          <a:p>
            <a:r>
              <a:t>Now do this properly. Between waking up and sitting down here, how many computers did you</a:t>
            </a:r>
          </a:p>
          <a:p>
            <a:r>
              <a:t>use? The alarm on your phone. The geyser timer. The traffic light. The card reader at the</a:t>
            </a:r>
          </a:p>
          <a:p>
            <a:r>
              <a:t>gate. Most learners get to fifteen before they realise they are nowhere near finished.</a:t>
            </a:r>
          </a:p>
          <a:p>
            <a:r>
              <a:t>That count is your practice activity, so start noticing now.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section looks like the boring one. It is the one you will still be using in twenty</a:t>
            </a:r>
          </a:p>
          <a:p>
            <a:r>
              <a:t>years, because the damage from bad posture arrives slowly and does not reverse.</a:t>
            </a:r>
          </a:p>
          <a:p>
            <a:r>
              <a:t>Screen at eye level, an arm's length away — if you are looking down at a laptop all day your</a:t>
            </a:r>
          </a:p>
          <a:p>
            <a:r>
              <a:t>neck is holding your head up at an angle it was not designed for. Feet flat, back supported,</a:t>
            </a:r>
          </a:p>
          <a:p>
            <a:r>
              <a:t>elbows at a right angle.</a:t>
            </a:r>
          </a:p>
          <a:p>
            <a:r>
              <a:t>Break the stare: staring at a screen halves your blink rate, which is why your eyes burn by</a:t>
            </a:r>
          </a:p>
          <a:p>
            <a:r>
              <a:t>the afternoon. The rule to remember is twenty-twenty-twenty. Every twenty minutes, look at</a:t>
            </a:r>
          </a:p>
          <a:p>
            <a:r>
              <a:t>something twenty metres away for twenty seconds.</a:t>
            </a:r>
          </a:p>
          <a:p>
            <a:r>
              <a:t>And the last one is about the equipment, not you. No drinks near the keyboard, shut down</a:t>
            </a:r>
          </a:p>
          <a:p>
            <a:r>
              <a:t>properly, and pull the plug rather than the wire.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A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1417320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8FB8DC"/>
                </a:solidFill>
                <a:latin typeface="Calibri"/>
              </a:rPr>
              <a:t>COMPUTER APPLICATIONS TECHNOLOGY · GRADE 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1874519"/>
            <a:ext cx="146304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600" b="1">
                <a:solidFill>
                  <a:srgbClr val="2E6EA8"/>
                </a:solidFill>
                <a:latin typeface="Calibri"/>
              </a:rPr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50008" y="2057400"/>
            <a:ext cx="9229039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800" b="1">
                <a:solidFill>
                  <a:srgbClr val="FFFFFF"/>
                </a:solidFill>
                <a:latin typeface="Calibri"/>
              </a:rPr>
              <a:t>Introduction to Computers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50008" y="3200400"/>
            <a:ext cx="7765999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0">
                <a:solidFill>
                  <a:srgbClr val="C8D8E6"/>
                </a:solidFill>
                <a:latin typeface="Calibri"/>
              </a:rPr>
              <a:t>What a computer actually is, how it turns raw data into useful information, and where you already meet computers every day without noticing them.</a:t>
            </a:r>
          </a:p>
        </p:txBody>
      </p:sp>
      <p:sp>
        <p:nvSpPr>
          <p:cNvPr id="7" name="Rectangle 6"/>
          <p:cNvSpPr/>
          <p:nvPr/>
        </p:nvSpPr>
        <p:spPr>
          <a:xfrm>
            <a:off x="566928" y="4892040"/>
            <a:ext cx="2743200" cy="31750"/>
          </a:xfrm>
          <a:prstGeom prst="rect">
            <a:avLst/>
          </a:prstGeom>
          <a:solidFill>
            <a:srgbClr val="2E6E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5120640"/>
            <a:ext cx="110578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9FB6C8"/>
                </a:solidFill>
                <a:latin typeface="Calibri"/>
              </a:rPr>
              <a:t>Module 1 of 3 · Estimated study time: 3 hours · Ends with a knowledge check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C2410C"/>
                </a:solidFill>
                <a:latin typeface="Calibri"/>
              </a:rPr>
              <a:t>PRACTICE ACTIVITY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6672"/>
                </a:solidFill>
                <a:latin typeface="Calibri"/>
              </a:rPr>
              <a:t>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0F2A44"/>
                </a:solidFill>
                <a:latin typeface="Calibri"/>
              </a:rPr>
              <a:t>The thirty-computer hunt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426464"/>
            <a:ext cx="11057839" cy="960120"/>
          </a:xfrm>
          <a:prstGeom prst="roundRect">
            <a:avLst>
              <a:gd name="adj" fmla="val 4000"/>
            </a:avLst>
          </a:prstGeom>
          <a:solidFill>
            <a:srgbClr val="E8F1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786384" y="1554480"/>
            <a:ext cx="10618927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D6FB8"/>
                </a:solidFill>
                <a:latin typeface="Calibri"/>
              </a:rPr>
              <a:t>Your task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6384" y="1828800"/>
            <a:ext cx="10618927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50" b="0">
                <a:solidFill>
                  <a:srgbClr val="0F2A44"/>
                </a:solidFill>
                <a:latin typeface="Calibri"/>
              </a:rPr>
              <a:t>Walk through one ordinary day and list ten devices you believe contain a computer. For each one, name the input, the processing, the output and whether anything is stored.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66928" y="3122676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ounded Rectangle 8"/>
          <p:cNvSpPr/>
          <p:nvPr/>
        </p:nvSpPr>
        <p:spPr>
          <a:xfrm>
            <a:off x="713232" y="3268980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TextBox 9"/>
          <p:cNvSpPr txBox="1"/>
          <p:nvPr/>
        </p:nvSpPr>
        <p:spPr>
          <a:xfrm>
            <a:off x="713232" y="3278124"/>
            <a:ext cx="23774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2416" y="3268980"/>
            <a:ext cx="293004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Find them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3232" y="3616452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200" b="0">
                <a:solidFill>
                  <a:srgbClr val="1B222A"/>
                </a:solidFill>
                <a:latin typeface="Calibri"/>
              </a:rPr>
              <a:t>Ten devices, none of which may be a laptop, desktop or phone.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19930" y="3122676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ounded Rectangle 13"/>
          <p:cNvSpPr/>
          <p:nvPr/>
        </p:nvSpPr>
        <p:spPr>
          <a:xfrm>
            <a:off x="4466234" y="3268980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Box 14"/>
          <p:cNvSpPr txBox="1"/>
          <p:nvPr/>
        </p:nvSpPr>
        <p:spPr>
          <a:xfrm>
            <a:off x="4466234" y="3278124"/>
            <a:ext cx="23774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95418" y="3268980"/>
            <a:ext cx="293004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Break each down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66234" y="3616452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200" b="0">
                <a:solidFill>
                  <a:srgbClr val="1B222A"/>
                </a:solidFill>
                <a:latin typeface="Calibri"/>
              </a:rPr>
              <a:t>Fill in all four stages of the cycle for every device.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072932" y="3122676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Rounded Rectangle 18"/>
          <p:cNvSpPr/>
          <p:nvPr/>
        </p:nvSpPr>
        <p:spPr>
          <a:xfrm>
            <a:off x="8219236" y="3268980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TextBox 19"/>
          <p:cNvSpPr txBox="1"/>
          <p:nvPr/>
        </p:nvSpPr>
        <p:spPr>
          <a:xfrm>
            <a:off x="8219236" y="3278124"/>
            <a:ext cx="23774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548420" y="3268980"/>
            <a:ext cx="293004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Defend one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19236" y="3616452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200" b="0">
                <a:solidFill>
                  <a:srgbClr val="1B222A"/>
                </a:solidFill>
                <a:latin typeface="Calibri"/>
              </a:rPr>
              <a:t>Pick the device you are least sure about and argue your case in three sentences.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66928" y="5559552"/>
            <a:ext cx="11057839" cy="457200"/>
          </a:xfrm>
          <a:prstGeom prst="roundRect">
            <a:avLst>
              <a:gd name="adj" fmla="val 4000"/>
            </a:avLst>
          </a:prstGeom>
          <a:solidFill>
            <a:srgbClr val="0F2A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4" name="TextBox 23"/>
          <p:cNvSpPr txBox="1"/>
          <p:nvPr/>
        </p:nvSpPr>
        <p:spPr>
          <a:xfrm>
            <a:off x="786384" y="5669280"/>
            <a:ext cx="10618927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FFFFFF"/>
                </a:solidFill>
                <a:latin typeface="Calibri"/>
              </a:rPr>
              <a:t>Marks: 15  ·  Due at the end of Week 3  ·  Work individually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6928" y="6016752"/>
            <a:ext cx="11057839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1D6FB8"/>
                </a:solidFill>
                <a:latin typeface="Calibri"/>
              </a:rPr>
              <a:t>Submit as a table in the assignment upload for Module 1.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C2410C"/>
                </a:solidFill>
                <a:latin typeface="Calibri"/>
              </a:rPr>
              <a:t>KNOWLEDGE CHECK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6672"/>
                </a:solidFill>
                <a:latin typeface="Calibri"/>
              </a:rPr>
              <a:t>11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0F2A44"/>
                </a:solidFill>
                <a:latin typeface="Calibri"/>
              </a:rPr>
              <a:t>Before you take the quiz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80160"/>
            <a:ext cx="110578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5A6672"/>
                </a:solidFill>
                <a:latin typeface="Calibri"/>
              </a:rPr>
              <a:t>Answer these three out loud. If any of them stalls you, go back to that slide.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1828800"/>
            <a:ext cx="11057839" cy="896112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ounded Rectangle 6"/>
          <p:cNvSpPr/>
          <p:nvPr/>
        </p:nvSpPr>
        <p:spPr>
          <a:xfrm>
            <a:off x="768096" y="2103120"/>
            <a:ext cx="310896" cy="310896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TextBox 7"/>
          <p:cNvSpPr txBox="1"/>
          <p:nvPr/>
        </p:nvSpPr>
        <p:spPr>
          <a:xfrm>
            <a:off x="768096" y="2130552"/>
            <a:ext cx="31089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43584" y="2011680"/>
            <a:ext cx="10143439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400" b="0">
                <a:solidFill>
                  <a:srgbClr val="1B222A"/>
                </a:solidFill>
                <a:latin typeface="Calibri"/>
              </a:rPr>
              <a:t>Why is a basic pocket calculator not classed as a computer, even though it processes numbers?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2907791"/>
            <a:ext cx="11057839" cy="896112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ounded Rectangle 10"/>
          <p:cNvSpPr/>
          <p:nvPr/>
        </p:nvSpPr>
        <p:spPr>
          <a:xfrm>
            <a:off x="768096" y="3182111"/>
            <a:ext cx="310896" cy="310896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Box 11"/>
          <p:cNvSpPr txBox="1"/>
          <p:nvPr/>
        </p:nvSpPr>
        <p:spPr>
          <a:xfrm>
            <a:off x="768096" y="3209544"/>
            <a:ext cx="31089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43584" y="3090672"/>
            <a:ext cx="10143439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400" b="0">
                <a:solidFill>
                  <a:srgbClr val="1B222A"/>
                </a:solidFill>
                <a:latin typeface="Calibri"/>
              </a:rPr>
              <a:t>Your friend says "I collected lots of information in my survey." What have they actually collected, and what would turn it into information?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6928" y="3986783"/>
            <a:ext cx="11057839" cy="896112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ounded Rectangle 14"/>
          <p:cNvSpPr/>
          <p:nvPr/>
        </p:nvSpPr>
        <p:spPr>
          <a:xfrm>
            <a:off x="768096" y="4261103"/>
            <a:ext cx="310896" cy="310896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768096" y="4288536"/>
            <a:ext cx="31089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43584" y="4169663"/>
            <a:ext cx="10143439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400" b="0">
                <a:solidFill>
                  <a:srgbClr val="1B222A"/>
                </a:solidFill>
                <a:latin typeface="Calibri"/>
              </a:rPr>
              <a:t>A school buys 200 new tablets and nothing improves. Which two parts of the computer system were probably ignored?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6928" y="6016752"/>
            <a:ext cx="11057839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1D6FB8"/>
                </a:solidFill>
                <a:latin typeface="Calibri"/>
              </a:rPr>
              <a:t>The full quiz has ten questions and gives you feedback after each answer.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A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685800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8FB8DC"/>
                </a:solidFill>
                <a:latin typeface="Calibri"/>
              </a:rPr>
              <a:t>MODULE COMPLETE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1051560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>
                <a:solidFill>
                  <a:srgbClr val="FFFFFF"/>
                </a:solidFill>
                <a:latin typeface="Calibri"/>
              </a:rPr>
              <a:t>What to take with you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965960"/>
            <a:ext cx="5391759" cy="1371600"/>
          </a:xfrm>
          <a:prstGeom prst="roundRect">
            <a:avLst>
              <a:gd name="adj" fmla="val 4000"/>
            </a:avLst>
          </a:prstGeom>
          <a:solidFill>
            <a:srgbClr val="1A3C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768096" y="2130552"/>
            <a:ext cx="498942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7FB2DF"/>
                </a:solidFill>
                <a:latin typeface="Calibri"/>
              </a:rPr>
              <a:t>A computer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8096" y="2496312"/>
            <a:ext cx="4989423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250" b="0">
                <a:solidFill>
                  <a:srgbClr val="FFFFFF"/>
                </a:solidFill>
                <a:latin typeface="Calibri"/>
              </a:rPr>
              <a:t>accepts data, follows stored instructions, produces output and stores the result.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33007" y="1965960"/>
            <a:ext cx="5391759" cy="1371600"/>
          </a:xfrm>
          <a:prstGeom prst="roundRect">
            <a:avLst>
              <a:gd name="adj" fmla="val 4000"/>
            </a:avLst>
          </a:prstGeom>
          <a:solidFill>
            <a:srgbClr val="1A3C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6434175" y="2130552"/>
            <a:ext cx="498942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7FB2DF"/>
                </a:solidFill>
                <a:latin typeface="Calibri"/>
              </a:rPr>
              <a:t>The cycle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34175" y="2496312"/>
            <a:ext cx="4989423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250" b="0">
                <a:solidFill>
                  <a:srgbClr val="FFFFFF"/>
                </a:solidFill>
                <a:latin typeface="Calibri"/>
              </a:rPr>
              <a:t>input, processing, output, storage — it holds for every computing device.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3593591"/>
            <a:ext cx="5391759" cy="1371600"/>
          </a:xfrm>
          <a:prstGeom prst="roundRect">
            <a:avLst>
              <a:gd name="adj" fmla="val 4000"/>
            </a:avLst>
          </a:prstGeom>
          <a:solidFill>
            <a:srgbClr val="1A3C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Box 11"/>
          <p:cNvSpPr txBox="1"/>
          <p:nvPr/>
        </p:nvSpPr>
        <p:spPr>
          <a:xfrm>
            <a:off x="768096" y="3758183"/>
            <a:ext cx="498942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7FB2DF"/>
                </a:solidFill>
                <a:latin typeface="Calibri"/>
              </a:rPr>
              <a:t>Data vs information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8096" y="4123944"/>
            <a:ext cx="4989423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250" b="0">
                <a:solidFill>
                  <a:srgbClr val="FFFFFF"/>
                </a:solidFill>
                <a:latin typeface="Calibri"/>
              </a:rPr>
              <a:t>raw facts become information only once they are processed and given context.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33007" y="3593591"/>
            <a:ext cx="5391759" cy="1371600"/>
          </a:xfrm>
          <a:prstGeom prst="roundRect">
            <a:avLst>
              <a:gd name="adj" fmla="val 4000"/>
            </a:avLst>
          </a:prstGeom>
          <a:solidFill>
            <a:srgbClr val="1A3C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Box 14"/>
          <p:cNvSpPr txBox="1"/>
          <p:nvPr/>
        </p:nvSpPr>
        <p:spPr>
          <a:xfrm>
            <a:off x="6434175" y="3758183"/>
            <a:ext cx="498942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7FB2DF"/>
                </a:solidFill>
                <a:latin typeface="Calibri"/>
              </a:rPr>
              <a:t>A system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34175" y="4123944"/>
            <a:ext cx="4989423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250" b="0">
                <a:solidFill>
                  <a:srgbClr val="FFFFFF"/>
                </a:solidFill>
                <a:latin typeface="Calibri"/>
              </a:rPr>
              <a:t>is hardware, software, data, people and procedures — not just the box.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6928" y="5989320"/>
            <a:ext cx="110578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8FB8DC"/>
                </a:solidFill>
                <a:latin typeface="Calibri"/>
              </a:rPr>
              <a:t>Next up  ·  Module 02: Software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7C99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C2410C"/>
                </a:solidFill>
                <a:latin typeface="Calibri"/>
              </a:rPr>
              <a:t>OBJECTIVES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6672"/>
                </a:solidFill>
                <a:latin typeface="Calibri"/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0F2A44"/>
                </a:solidFill>
                <a:latin typeface="Calibri"/>
              </a:rPr>
              <a:t>What you will be able to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80160"/>
            <a:ext cx="110578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5A6672"/>
                </a:solidFill>
                <a:latin typeface="Calibri"/>
              </a:rPr>
              <a:t>By the end of this module you should be able to complete each of these without help.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2208276"/>
            <a:ext cx="5428335" cy="1508760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ounded Rectangle 6"/>
          <p:cNvSpPr/>
          <p:nvPr/>
        </p:nvSpPr>
        <p:spPr>
          <a:xfrm>
            <a:off x="713232" y="2354580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TextBox 7"/>
          <p:cNvSpPr txBox="1"/>
          <p:nvPr/>
        </p:nvSpPr>
        <p:spPr>
          <a:xfrm>
            <a:off x="713232" y="2363724"/>
            <a:ext cx="23774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2416" y="2354580"/>
            <a:ext cx="480654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0F2A44"/>
                </a:solidFill>
                <a:latin typeface="Calibri"/>
              </a:rPr>
              <a:t>Define a computer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" y="2702052"/>
            <a:ext cx="5135727" cy="86867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250" b="0">
                <a:solidFill>
                  <a:srgbClr val="1B222A"/>
                </a:solidFill>
                <a:latin typeface="Calibri"/>
              </a:rPr>
              <a:t>Explain in your own words what makes a device a computer, and give three examples that are not laptops.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96431" y="2208276"/>
            <a:ext cx="5428335" cy="1508760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6342735" y="2354580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6342735" y="2363724"/>
            <a:ext cx="23774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71919" y="2354580"/>
            <a:ext cx="480654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0F2A44"/>
                </a:solidFill>
                <a:latin typeface="Calibri"/>
              </a:rPr>
              <a:t>Describe the cycle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42735" y="2702052"/>
            <a:ext cx="5135727" cy="86867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250" b="0">
                <a:solidFill>
                  <a:srgbClr val="1B222A"/>
                </a:solidFill>
                <a:latin typeface="Calibri"/>
              </a:rPr>
              <a:t>Describe the four stages of the information processing cycle and give an example of each.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66928" y="3918204"/>
            <a:ext cx="5428335" cy="1508760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Rounded Rectangle 16"/>
          <p:cNvSpPr/>
          <p:nvPr/>
        </p:nvSpPr>
        <p:spPr>
          <a:xfrm>
            <a:off x="713232" y="4064508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Box 17"/>
          <p:cNvSpPr txBox="1"/>
          <p:nvPr/>
        </p:nvSpPr>
        <p:spPr>
          <a:xfrm>
            <a:off x="713232" y="4073652"/>
            <a:ext cx="23774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42416" y="4064508"/>
            <a:ext cx="480654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0F2A44"/>
                </a:solidFill>
                <a:latin typeface="Calibri"/>
              </a:rPr>
              <a:t>Separate data and information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13232" y="4411980"/>
            <a:ext cx="5135727" cy="86867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250" b="0">
                <a:solidFill>
                  <a:srgbClr val="1B222A"/>
                </a:solidFill>
                <a:latin typeface="Calibri"/>
              </a:rPr>
              <a:t>Explain the difference between data and information using an example from your own school day.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196431" y="3918204"/>
            <a:ext cx="5428335" cy="1508760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2" name="Rounded Rectangle 21"/>
          <p:cNvSpPr/>
          <p:nvPr/>
        </p:nvSpPr>
        <p:spPr>
          <a:xfrm>
            <a:off x="6342735" y="4064508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3" name="TextBox 22"/>
          <p:cNvSpPr txBox="1"/>
          <p:nvPr/>
        </p:nvSpPr>
        <p:spPr>
          <a:xfrm>
            <a:off x="6342735" y="4073652"/>
            <a:ext cx="23774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71919" y="4064508"/>
            <a:ext cx="480654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0F2A44"/>
                </a:solidFill>
                <a:latin typeface="Calibri"/>
              </a:rPr>
              <a:t>Identify the five parts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42735" y="4411980"/>
            <a:ext cx="5135727" cy="86867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250" b="0">
                <a:solidFill>
                  <a:srgbClr val="1B222A"/>
                </a:solidFill>
                <a:latin typeface="Calibri"/>
              </a:rPr>
              <a:t>Name the five parts of a computer system and explain why people and procedures count as parts.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6928" y="6016752"/>
            <a:ext cx="11057839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1D6FB8"/>
                </a:solidFill>
                <a:latin typeface="Calibri"/>
              </a:rPr>
              <a:t>These four objectives are what the end-of-module quiz measures.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C2410C"/>
                </a:solidFill>
                <a:latin typeface="Calibri"/>
              </a:rPr>
              <a:t>DEFINITION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6672"/>
                </a:solidFill>
                <a:latin typeface="Calibri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0F2A44"/>
                </a:solidFill>
                <a:latin typeface="Calibri"/>
              </a:rPr>
              <a:t>So what is a computer?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426464"/>
            <a:ext cx="11057839" cy="868680"/>
          </a:xfrm>
          <a:prstGeom prst="roundRect">
            <a:avLst>
              <a:gd name="adj" fmla="val 4000"/>
            </a:avLst>
          </a:prstGeom>
          <a:solidFill>
            <a:srgbClr val="E8F1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786384" y="1572768"/>
            <a:ext cx="10618927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450" b="0">
                <a:solidFill>
                  <a:srgbClr val="0F2A44"/>
                </a:solidFill>
                <a:latin typeface="Calibri"/>
              </a:rPr>
              <a:t>A computer is an electronic device that accepts data, follows a set of stored instructions to process it, produces a result, and can store that result for later.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66928" y="2811780"/>
            <a:ext cx="261358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TextBox 7"/>
          <p:cNvSpPr txBox="1"/>
          <p:nvPr/>
        </p:nvSpPr>
        <p:spPr>
          <a:xfrm>
            <a:off x="713232" y="2958084"/>
            <a:ext cx="232097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Programmable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" y="3305556"/>
            <a:ext cx="232097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You can change what it does by loading different software.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381679" y="2811780"/>
            <a:ext cx="261358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TextBox 10"/>
          <p:cNvSpPr txBox="1"/>
          <p:nvPr/>
        </p:nvSpPr>
        <p:spPr>
          <a:xfrm>
            <a:off x="3527983" y="2958084"/>
            <a:ext cx="232097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Accurate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27983" y="3305556"/>
            <a:ext cx="232097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It repeats the same operation millions of times without drifting.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96431" y="2811780"/>
            <a:ext cx="261358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TextBox 13"/>
          <p:cNvSpPr txBox="1"/>
          <p:nvPr/>
        </p:nvSpPr>
        <p:spPr>
          <a:xfrm>
            <a:off x="6342735" y="2958084"/>
            <a:ext cx="232097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Fast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42735" y="3305556"/>
            <a:ext cx="232097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A modern chip performs billions of simple operations each second.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011183" y="2811780"/>
            <a:ext cx="261358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Box 16"/>
          <p:cNvSpPr txBox="1"/>
          <p:nvPr/>
        </p:nvSpPr>
        <p:spPr>
          <a:xfrm>
            <a:off x="9157487" y="2958084"/>
            <a:ext cx="232097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Reliable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57487" y="3305556"/>
            <a:ext cx="232097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It does exactly what it is told — including the wrong thing.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66928" y="5184648"/>
            <a:ext cx="11057839" cy="713232"/>
          </a:xfrm>
          <a:prstGeom prst="roundRect">
            <a:avLst>
              <a:gd name="adj" fmla="val 4000"/>
            </a:avLst>
          </a:prstGeom>
          <a:solidFill>
            <a:srgbClr val="FDF2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TextBox 19"/>
          <p:cNvSpPr txBox="1"/>
          <p:nvPr/>
        </p:nvSpPr>
        <p:spPr>
          <a:xfrm>
            <a:off x="786384" y="5303520"/>
            <a:ext cx="10618927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C2410C"/>
                </a:solidFill>
                <a:latin typeface="Calibri"/>
              </a:rPr>
              <a:t>The four words that matter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86384" y="5559552"/>
            <a:ext cx="1061892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Electronic — runs on power and circuits · Stored instructions — the program can change · Processes — it acts on the data · Storage — the result survives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6928" y="6016752"/>
            <a:ext cx="11057839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1D6FB8"/>
                </a:solidFill>
                <a:latin typeface="Calibri"/>
              </a:rPr>
              <a:t>A calculator follows instructions but cannot store a program, so it is not a computer.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C2410C"/>
                </a:solidFill>
                <a:latin typeface="Calibri"/>
              </a:rPr>
              <a:t>CORE CONCEPT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6672"/>
                </a:solidFill>
                <a:latin typeface="Calibri"/>
              </a:rPr>
              <a:t>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0F2A44"/>
                </a:solidFill>
                <a:latin typeface="Calibri"/>
              </a:rPr>
              <a:t>The information processing cycle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80160"/>
            <a:ext cx="110578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5A6672"/>
                </a:solidFill>
                <a:latin typeface="Calibri"/>
              </a:rPr>
              <a:t>Every computer, from a smartwatch to a weather supercomputer, repeats these four stages.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1828800"/>
            <a:ext cx="2476423" cy="2148840"/>
          </a:xfrm>
          <a:prstGeom prst="roundRect">
            <a:avLst>
              <a:gd name="adj" fmla="val 4000"/>
            </a:avLst>
          </a:prstGeom>
          <a:solidFill>
            <a:srgbClr val="0F2A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713232" y="2029968"/>
            <a:ext cx="2183815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>
                <a:solidFill>
                  <a:srgbClr val="FFFFFF"/>
                </a:solidFill>
                <a:latin typeface="Calibri"/>
              </a:rPr>
              <a:t>Input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2414016"/>
            <a:ext cx="2183815" cy="1325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150" b="0">
                <a:solidFill>
                  <a:srgbClr val="C8D8E6"/>
                </a:solidFill>
                <a:latin typeface="Calibri"/>
              </a:rPr>
              <a:t>Data goes in: typing, tapping, scanning, a sensor reading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3351" y="2743200"/>
            <a:ext cx="3840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0">
                <a:solidFill>
                  <a:srgbClr val="1D6FB8"/>
                </a:solidFill>
                <a:latin typeface="Calibri"/>
              </a:rPr>
              <a:t>▶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27399" y="1828800"/>
            <a:ext cx="2476423" cy="2148840"/>
          </a:xfrm>
          <a:prstGeom prst="roundRect">
            <a:avLst>
              <a:gd name="adj" fmla="val 4000"/>
            </a:avLst>
          </a:prstGeom>
          <a:solidFill>
            <a:srgbClr val="0F2A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TextBox 10"/>
          <p:cNvSpPr txBox="1"/>
          <p:nvPr/>
        </p:nvSpPr>
        <p:spPr>
          <a:xfrm>
            <a:off x="3573703" y="2029968"/>
            <a:ext cx="2183815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>
                <a:solidFill>
                  <a:srgbClr val="FFFFFF"/>
                </a:solidFill>
                <a:latin typeface="Calibri"/>
              </a:rPr>
              <a:t>Processing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73703" y="2414016"/>
            <a:ext cx="2183815" cy="1325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150" b="0">
                <a:solidFill>
                  <a:srgbClr val="C8D8E6"/>
                </a:solidFill>
                <a:latin typeface="Calibri"/>
              </a:rPr>
              <a:t>The CPU follows instructions and works on that data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03823" y="2743200"/>
            <a:ext cx="3840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0">
                <a:solidFill>
                  <a:srgbClr val="1D6FB8"/>
                </a:solidFill>
                <a:latin typeface="Calibri"/>
              </a:rPr>
              <a:t>▶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87871" y="1828800"/>
            <a:ext cx="2476423" cy="2148840"/>
          </a:xfrm>
          <a:prstGeom prst="roundRect">
            <a:avLst>
              <a:gd name="adj" fmla="val 4000"/>
            </a:avLst>
          </a:prstGeom>
          <a:solidFill>
            <a:srgbClr val="0F2A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Box 14"/>
          <p:cNvSpPr txBox="1"/>
          <p:nvPr/>
        </p:nvSpPr>
        <p:spPr>
          <a:xfrm>
            <a:off x="6434175" y="2029968"/>
            <a:ext cx="2183815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>
                <a:solidFill>
                  <a:srgbClr val="FFFFFF"/>
                </a:solidFill>
                <a:latin typeface="Calibri"/>
              </a:rPr>
              <a:t>Output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34175" y="2414016"/>
            <a:ext cx="2183815" cy="1325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150" b="0">
                <a:solidFill>
                  <a:srgbClr val="C8D8E6"/>
                </a:solidFill>
                <a:latin typeface="Calibri"/>
              </a:rPr>
              <a:t>A result comes out: screen, speaker, printer, motor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64295" y="2743200"/>
            <a:ext cx="3840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0">
                <a:solidFill>
                  <a:srgbClr val="1D6FB8"/>
                </a:solidFill>
                <a:latin typeface="Calibri"/>
              </a:rPr>
              <a:t>▶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148343" y="1828800"/>
            <a:ext cx="2476423" cy="2148840"/>
          </a:xfrm>
          <a:prstGeom prst="roundRect">
            <a:avLst>
              <a:gd name="adj" fmla="val 4000"/>
            </a:avLst>
          </a:prstGeom>
          <a:solidFill>
            <a:srgbClr val="0F2A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TextBox 18"/>
          <p:cNvSpPr txBox="1"/>
          <p:nvPr/>
        </p:nvSpPr>
        <p:spPr>
          <a:xfrm>
            <a:off x="9294647" y="2029968"/>
            <a:ext cx="2183815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>
                <a:solidFill>
                  <a:srgbClr val="FFFFFF"/>
                </a:solidFill>
                <a:latin typeface="Calibri"/>
              </a:rPr>
              <a:t>Storage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294647" y="2414016"/>
            <a:ext cx="2183815" cy="1325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150" b="0">
                <a:solidFill>
                  <a:srgbClr val="C8D8E6"/>
                </a:solidFill>
                <a:latin typeface="Calibri"/>
              </a:rPr>
              <a:t>The result is kept so it survives being switched off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66928" y="5056632"/>
            <a:ext cx="11057839" cy="841248"/>
          </a:xfrm>
          <a:prstGeom prst="roundRect">
            <a:avLst>
              <a:gd name="adj" fmla="val 4000"/>
            </a:avLst>
          </a:prstGeom>
          <a:solidFill>
            <a:srgbClr val="FDF2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2" name="TextBox 21"/>
          <p:cNvSpPr txBox="1"/>
          <p:nvPr/>
        </p:nvSpPr>
        <p:spPr>
          <a:xfrm>
            <a:off x="786384" y="5193792"/>
            <a:ext cx="10618927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C2410C"/>
                </a:solidFill>
                <a:latin typeface="Calibri"/>
              </a:rPr>
              <a:t>Why storage is listed separately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86384" y="5477256"/>
            <a:ext cx="10618927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Without storage the cycle still works, but nothing survives a power cut. That is the difference between a pocket calculator and a computer.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6928" y="6016752"/>
            <a:ext cx="11057839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1D6FB8"/>
                </a:solidFill>
                <a:latin typeface="Calibri"/>
              </a:rPr>
              <a:t>Worked example: you type a mark → the spreadsheet averages the class → the average appears on screen → the file is saved to the school server.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C2410C"/>
                </a:solidFill>
                <a:latin typeface="Calibri"/>
              </a:rPr>
              <a:t>CORE CONCEPT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6672"/>
                </a:solidFill>
                <a:latin typeface="Calibri"/>
              </a:rPr>
              <a:t>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0F2A44"/>
                </a:solidFill>
                <a:latin typeface="Calibri"/>
              </a:rPr>
              <a:t>Data is not information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426464"/>
            <a:ext cx="5400903" cy="1463040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749808" y="1572768"/>
            <a:ext cx="503514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0F2A44"/>
                </a:solidFill>
                <a:latin typeface="Calibri"/>
              </a:rPr>
              <a:t>Data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1920240"/>
            <a:ext cx="5035143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0">
                <a:solidFill>
                  <a:srgbClr val="1B222A"/>
                </a:solidFill>
                <a:latin typeface="Calibri"/>
              </a:rPr>
              <a:t>Raw, unorganised facts. On their own they carry no meaning.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2414016"/>
            <a:ext cx="503514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1D6FB8"/>
                </a:solidFill>
                <a:latin typeface="Calibri"/>
              </a:rPr>
              <a:t>18  21  19  34  17  20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23863" y="1426464"/>
            <a:ext cx="5400903" cy="1463040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TextBox 9"/>
          <p:cNvSpPr txBox="1"/>
          <p:nvPr/>
        </p:nvSpPr>
        <p:spPr>
          <a:xfrm>
            <a:off x="6406743" y="1572768"/>
            <a:ext cx="503514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0F2A44"/>
                </a:solidFill>
                <a:latin typeface="Calibri"/>
              </a:rPr>
              <a:t>Information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6743" y="1920240"/>
            <a:ext cx="5035143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0">
                <a:solidFill>
                  <a:srgbClr val="1B222A"/>
                </a:solidFill>
                <a:latin typeface="Calibri"/>
              </a:rPr>
              <a:t>Data that has been processed, organised and given context, so it can be used to decide something.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6743" y="2414016"/>
            <a:ext cx="503514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1D6FB8"/>
                </a:solidFill>
                <a:latin typeface="Calibri"/>
              </a:rPr>
              <a:t>"Average class age: 21.5 years"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3570732"/>
            <a:ext cx="261358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ounded Rectangle 13"/>
          <p:cNvSpPr/>
          <p:nvPr/>
        </p:nvSpPr>
        <p:spPr>
          <a:xfrm>
            <a:off x="713232" y="3717036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Box 14"/>
          <p:cNvSpPr txBox="1"/>
          <p:nvPr/>
        </p:nvSpPr>
        <p:spPr>
          <a:xfrm>
            <a:off x="713232" y="3726180"/>
            <a:ext cx="23774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42416" y="3717036"/>
            <a:ext cx="1991791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0F2A44"/>
                </a:solidFill>
                <a:latin typeface="Calibri"/>
              </a:rPr>
              <a:t>Collect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3232" y="4064508"/>
            <a:ext cx="232097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00" b="0">
                <a:solidFill>
                  <a:srgbClr val="1B222A"/>
                </a:solidFill>
                <a:latin typeface="Calibri"/>
              </a:rPr>
              <a:t>Gather the raw facts from a form, a sensor or a survey.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381679" y="3570732"/>
            <a:ext cx="261358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Rounded Rectangle 18"/>
          <p:cNvSpPr/>
          <p:nvPr/>
        </p:nvSpPr>
        <p:spPr>
          <a:xfrm>
            <a:off x="3527983" y="3717036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TextBox 19"/>
          <p:cNvSpPr txBox="1"/>
          <p:nvPr/>
        </p:nvSpPr>
        <p:spPr>
          <a:xfrm>
            <a:off x="3527983" y="3726180"/>
            <a:ext cx="23774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857167" y="3717036"/>
            <a:ext cx="1991791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0F2A44"/>
                </a:solidFill>
                <a:latin typeface="Calibri"/>
              </a:rPr>
              <a:t>Process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27983" y="4064508"/>
            <a:ext cx="232097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00" b="0">
                <a:solidFill>
                  <a:srgbClr val="1B222A"/>
                </a:solidFill>
                <a:latin typeface="Calibri"/>
              </a:rPr>
              <a:t>Sort, count, average, filter — do something to the numbers.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196431" y="3570732"/>
            <a:ext cx="261358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4" name="Rounded Rectangle 23"/>
          <p:cNvSpPr/>
          <p:nvPr/>
        </p:nvSpPr>
        <p:spPr>
          <a:xfrm>
            <a:off x="6342735" y="3717036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TextBox 24"/>
          <p:cNvSpPr txBox="1"/>
          <p:nvPr/>
        </p:nvSpPr>
        <p:spPr>
          <a:xfrm>
            <a:off x="6342735" y="3726180"/>
            <a:ext cx="23774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71919" y="3717036"/>
            <a:ext cx="1991791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0F2A44"/>
                </a:solidFill>
                <a:latin typeface="Calibri"/>
              </a:rPr>
              <a:t>Present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342735" y="4064508"/>
            <a:ext cx="232097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00" b="0">
                <a:solidFill>
                  <a:srgbClr val="1B222A"/>
                </a:solidFill>
                <a:latin typeface="Calibri"/>
              </a:rPr>
              <a:t>Show it as a sentence, a chart or a table someone can read.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9011183" y="3570732"/>
            <a:ext cx="261358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Rounded Rectangle 28"/>
          <p:cNvSpPr/>
          <p:nvPr/>
        </p:nvSpPr>
        <p:spPr>
          <a:xfrm>
            <a:off x="9157487" y="3717036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TextBox 29"/>
          <p:cNvSpPr txBox="1"/>
          <p:nvPr/>
        </p:nvSpPr>
        <p:spPr>
          <a:xfrm>
            <a:off x="9157487" y="3726180"/>
            <a:ext cx="23774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486671" y="3717036"/>
            <a:ext cx="1991791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0F2A44"/>
                </a:solidFill>
                <a:latin typeface="Calibri"/>
              </a:rPr>
              <a:t>Decide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157487" y="4064508"/>
            <a:ext cx="232097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00" b="0">
                <a:solidFill>
                  <a:srgbClr val="1B222A"/>
                </a:solidFill>
                <a:latin typeface="Calibri"/>
              </a:rPr>
              <a:t>Use it to act: who to contact, what to change, what to buy.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66928" y="6016752"/>
            <a:ext cx="11057839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1D6FB8"/>
                </a:solidFill>
                <a:latin typeface="Calibri"/>
              </a:rPr>
              <a:t>Rule of thumb: data answers "what was recorded?", information answers "so what?"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C2410C"/>
                </a:solidFill>
                <a:latin typeface="Calibri"/>
              </a:rPr>
              <a:t>SYSTEM THINKING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6672"/>
                </a:solidFill>
                <a:latin typeface="Calibri"/>
              </a:rPr>
              <a:t>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0F2A44"/>
                </a:solidFill>
                <a:latin typeface="Calibri"/>
              </a:rPr>
              <a:t>A computer system has five parts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80160"/>
            <a:ext cx="110578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5A6672"/>
                </a:solidFill>
                <a:latin typeface="Calibri"/>
              </a:rPr>
              <a:t>Take away any one of them and the system stops being useful.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2857500"/>
            <a:ext cx="205063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713232" y="3003804"/>
            <a:ext cx="175802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Hardware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3351276"/>
            <a:ext cx="175802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The physical parts you can touch: screen, keyboard, chips, cables.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818729" y="2857500"/>
            <a:ext cx="205063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TextBox 9"/>
          <p:cNvSpPr txBox="1"/>
          <p:nvPr/>
        </p:nvSpPr>
        <p:spPr>
          <a:xfrm>
            <a:off x="2965033" y="3003804"/>
            <a:ext cx="175802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Software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65033" y="3351276"/>
            <a:ext cx="175802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The instructions that tell the hardware what to do.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70530" y="2857500"/>
            <a:ext cx="205063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5216834" y="3003804"/>
            <a:ext cx="175802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Data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16834" y="3351276"/>
            <a:ext cx="175802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The facts that go in and the information that comes out.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22332" y="2857500"/>
            <a:ext cx="205063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7468636" y="3003804"/>
            <a:ext cx="175802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People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468636" y="3351276"/>
            <a:ext cx="175802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The users, and the technicians who keep it running.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574133" y="2857500"/>
            <a:ext cx="205063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TextBox 18"/>
          <p:cNvSpPr txBox="1"/>
          <p:nvPr/>
        </p:nvSpPr>
        <p:spPr>
          <a:xfrm>
            <a:off x="9720437" y="3003804"/>
            <a:ext cx="175802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Procedures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720437" y="3351276"/>
            <a:ext cx="175802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The rules: how to log in, back up, and report a fault.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6928" y="6016752"/>
            <a:ext cx="11057839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1D6FB8"/>
                </a:solidFill>
                <a:latin typeface="Calibri"/>
              </a:rPr>
              <a:t>Most people name only the first two — that is why so many "computer problems" are really people-and-procedure problems.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C2410C"/>
                </a:solidFill>
                <a:latin typeface="Calibri"/>
              </a:rPr>
              <a:t>CLASSIFICATION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6672"/>
                </a:solidFill>
                <a:latin typeface="Calibri"/>
              </a:rPr>
              <a:t>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0F2A44"/>
                </a:solidFill>
                <a:latin typeface="Calibri"/>
              </a:rPr>
              <a:t>Not all computers look like computers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664208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713232" y="1810512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Embedded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2157984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Built into another device and does one job: a microwave timer, a car braking system, a smart meter.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19930" y="1664208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4466234" y="1810512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Mobile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66234" y="2157984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Phones, tablets and smartwatches. Touch input, battery powered, always connected.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072932" y="1664208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Box 11"/>
          <p:cNvSpPr txBox="1"/>
          <p:nvPr/>
        </p:nvSpPr>
        <p:spPr>
          <a:xfrm>
            <a:off x="8219236" y="1810512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Personal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19236" y="2157984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Desktops and laptops. General purpose — you choose what software to run.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6928" y="3739896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Box 14"/>
          <p:cNvSpPr txBox="1"/>
          <p:nvPr/>
        </p:nvSpPr>
        <p:spPr>
          <a:xfrm>
            <a:off x="713232" y="3886200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Server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3232" y="4233672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Runs constantly and serves many users at once: the school network, a website, a game world.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319930" y="3739896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Box 17"/>
          <p:cNvSpPr txBox="1"/>
          <p:nvPr/>
        </p:nvSpPr>
        <p:spPr>
          <a:xfrm>
            <a:off x="4466234" y="3886200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Mainframe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66234" y="4233672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Handles enormous volumes of transactions reliably — banks, airlines, tax systems.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072932" y="3739896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1" name="TextBox 20"/>
          <p:cNvSpPr txBox="1"/>
          <p:nvPr/>
        </p:nvSpPr>
        <p:spPr>
          <a:xfrm>
            <a:off x="8219236" y="3886200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Supercomputer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19236" y="4233672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Thousands of processors on one problem: climate models, vaccine research.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6928" y="6016752"/>
            <a:ext cx="11057839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1D6FB8"/>
                </a:solidFill>
                <a:latin typeface="Calibri"/>
              </a:rPr>
              <a:t>Sorted roughly by processing power, from the smallest to the largest.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C2410C"/>
                </a:solidFill>
                <a:latin typeface="Calibri"/>
              </a:rPr>
              <a:t>CONTEXT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6672"/>
                </a:solidFill>
                <a:latin typeface="Calibri"/>
              </a:rPr>
              <a:t>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0F2A44"/>
                </a:solidFill>
                <a:latin typeface="Calibri"/>
              </a:rPr>
              <a:t>Where you already meet computers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426464"/>
            <a:ext cx="3551834" cy="1143000"/>
          </a:xfrm>
          <a:prstGeom prst="roundRect">
            <a:avLst>
              <a:gd name="adj" fmla="val 4000"/>
            </a:avLst>
          </a:prstGeom>
          <a:solidFill>
            <a:srgbClr val="0F2A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694944" y="1554480"/>
            <a:ext cx="329580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000" b="1">
                <a:solidFill>
                  <a:srgbClr val="FFFFFF"/>
                </a:solidFill>
                <a:latin typeface="Calibri"/>
              </a:rPr>
              <a:t>30+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4944" y="2066543"/>
            <a:ext cx="329580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100" b="0">
                <a:solidFill>
                  <a:srgbClr val="C8D8E6"/>
                </a:solidFill>
                <a:latin typeface="Calibri"/>
              </a:rPr>
              <a:t>computers a typical learner interacts with in a single school day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19930" y="1426464"/>
            <a:ext cx="3551834" cy="1143000"/>
          </a:xfrm>
          <a:prstGeom prst="roundRect">
            <a:avLst>
              <a:gd name="adj" fmla="val 4000"/>
            </a:avLst>
          </a:prstGeom>
          <a:solidFill>
            <a:srgbClr val="0F2A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4447946" y="1554480"/>
            <a:ext cx="329580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000" b="1">
                <a:solidFill>
                  <a:srgbClr val="FFFFFF"/>
                </a:solidFill>
                <a:latin typeface="Calibri"/>
              </a:rPr>
              <a:t>50–150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47946" y="2066543"/>
            <a:ext cx="329580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100" b="0">
                <a:solidFill>
                  <a:srgbClr val="C8D8E6"/>
                </a:solidFill>
                <a:latin typeface="Calibri"/>
              </a:rPr>
              <a:t>separate computers inside one modern car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072932" y="1426464"/>
            <a:ext cx="3551834" cy="1143000"/>
          </a:xfrm>
          <a:prstGeom prst="roundRect">
            <a:avLst>
              <a:gd name="adj" fmla="val 4000"/>
            </a:avLst>
          </a:prstGeom>
          <a:solidFill>
            <a:srgbClr val="0F2A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Box 11"/>
          <p:cNvSpPr txBox="1"/>
          <p:nvPr/>
        </p:nvSpPr>
        <p:spPr>
          <a:xfrm>
            <a:off x="8200948" y="1554480"/>
            <a:ext cx="329580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000" b="1">
                <a:solidFill>
                  <a:srgbClr val="FFFFFF"/>
                </a:solidFill>
                <a:latin typeface="Calibri"/>
              </a:rPr>
              <a:t>24/7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00948" y="2066543"/>
            <a:ext cx="329580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100" b="0">
                <a:solidFill>
                  <a:srgbClr val="C8D8E6"/>
                </a:solidFill>
                <a:latin typeface="Calibri"/>
              </a:rPr>
              <a:t>the school server keeps running while nobody is watching it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6928" y="2843784"/>
            <a:ext cx="5400903" cy="2962655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Box 14"/>
          <p:cNvSpPr txBox="1"/>
          <p:nvPr/>
        </p:nvSpPr>
        <p:spPr>
          <a:xfrm>
            <a:off x="749808" y="3008376"/>
            <a:ext cx="503514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0F2A44"/>
                </a:solidFill>
                <a:latin typeface="Calibri"/>
              </a:rPr>
              <a:t>At school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9808" y="3392424"/>
            <a:ext cx="5035143" cy="227685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250" b="0">
                <a:solidFill>
                  <a:srgbClr val="1B222A"/>
                </a:solidFill>
                <a:latin typeface="Calibri"/>
              </a:rPr>
              <a:t>Attendance registers, the library catalogue, the projector, your marks. Most of them you never think of as computers at all.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23863" y="2843784"/>
            <a:ext cx="5400903" cy="2962655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Box 17"/>
          <p:cNvSpPr txBox="1"/>
          <p:nvPr/>
        </p:nvSpPr>
        <p:spPr>
          <a:xfrm>
            <a:off x="6406743" y="3008376"/>
            <a:ext cx="503514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0F2A44"/>
                </a:solidFill>
                <a:latin typeface="Calibri"/>
              </a:rPr>
              <a:t>At home and in town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6743" y="3392424"/>
            <a:ext cx="5035143" cy="227685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250" b="0">
                <a:solidFill>
                  <a:srgbClr val="1B222A"/>
                </a:solidFill>
                <a:latin typeface="Calibri"/>
              </a:rPr>
              <a:t>Streaming, banking apps, the geyser timer, a smart TV, load-shedding schedules. Traffic lights, till points, fuel pumps, the ATM, security cameras.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6928" y="6016752"/>
            <a:ext cx="11057839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1D6FB8"/>
                </a:solidFill>
                <a:latin typeface="Calibri"/>
              </a:rPr>
              <a:t>Count the computers you personally used before arriving at school this morning.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C2410C"/>
                </a:solidFill>
                <a:latin typeface="Calibri"/>
              </a:rPr>
              <a:t>PRACTICAL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6672"/>
                </a:solidFill>
                <a:latin typeface="Calibri"/>
              </a:rPr>
              <a:t>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0F2A44"/>
                </a:solidFill>
                <a:latin typeface="Calibri"/>
              </a:rPr>
              <a:t>Working safely at a computer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80160"/>
            <a:ext cx="110578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5A6672"/>
                </a:solidFill>
                <a:latin typeface="Calibri"/>
              </a:rPr>
              <a:t>Bad habits build up quietly over years of screen time. These four fix most of it.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2857500"/>
            <a:ext cx="261358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713232" y="3003804"/>
            <a:ext cx="232097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Screen at eye level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3351276"/>
            <a:ext cx="232097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The top of the screen should sit level with your eyes, about an arm's length away, so your neck stays neutral.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81679" y="2857500"/>
            <a:ext cx="261358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TextBox 9"/>
          <p:cNvSpPr txBox="1"/>
          <p:nvPr/>
        </p:nvSpPr>
        <p:spPr>
          <a:xfrm>
            <a:off x="3527983" y="3003804"/>
            <a:ext cx="232097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Feet flat, back supported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27983" y="3351276"/>
            <a:ext cx="232097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Both feet on the floor, lower back against the chair, elbows at roughly a right angle.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96431" y="2857500"/>
            <a:ext cx="261358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6342735" y="3003804"/>
            <a:ext cx="232097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Break the stare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42735" y="3351276"/>
            <a:ext cx="232097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Blink deliberately and look into the distance regularly — screens cut your blink rate by half.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011183" y="2857500"/>
            <a:ext cx="261358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9157487" y="3003804"/>
            <a:ext cx="232097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Protect the equipment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57487" y="3351276"/>
            <a:ext cx="232097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No food or drink near the keyboard, shut down properly, and never yank a cable out by the wire.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6928" y="6016752"/>
            <a:ext cx="11057839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1D6FB8"/>
                </a:solidFill>
                <a:latin typeface="Calibri"/>
              </a:rPr>
              <a:t>The 20-20-20 rule: every 20 minutes, look at something 20 metres away for 20 seconds.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